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E4838D-41ED-488D-AD8B-8C9242BF0961}">
  <a:tblStyle styleId="{0CE4838D-41ED-488D-AD8B-8C9242BF0961}"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Max 9-12 19-22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This protocol explains how to convert the mRNA in total RNA into a library of template molecules suitable for subsequent cluster generation and DNA sequencing using the reagents provided in the Illumina® TruSeq® RNA Sample Preparation Kit v2. The first step in the workflow involves purifying the poly-A containing mRNA molecules using oligo-dT attached magnetic beads. Following purification, the mRNA is fragmented into small pieces using divalent cations under elevated temperature. The cleaved RNA fragments are copied into first strand cDNA using reverse transcriptase and random primers. Second strand cDNA synthesis follows, using DNA Polymerase I and RNase H. The cDNA fragments then go through an end repair process, the addition of a single ‘A’ base, and then ligation of the adapters. The products are then purified and enriched with PCR to create the final cDNA library.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Max 9-12 19-22</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Suggests that each stress has a substantial influence on the maize transcriptome. </a:t>
            </a:r>
          </a:p>
          <a:p>
            <a:pPr indent="0" lvl="0" marL="0">
              <a:spcBef>
                <a:spcPts val="0"/>
              </a:spcBef>
              <a:buNone/>
            </a:pPr>
            <a:r>
              <a:rPr lang="en"/>
              <a:t>The three inbred lines showed similar transcriptional responses to the stress conditions but there is evidence of genotype specific responses.</a:t>
            </a:r>
          </a:p>
          <a:p>
            <a:pPr indent="0" lvl="0" marL="0">
              <a:spcBef>
                <a:spcPts val="0"/>
              </a:spcBef>
              <a:buNone/>
            </a:pPr>
            <a:r>
              <a:rPr lang="en"/>
              <a:t>Great platform of data to begin downstream analysis of the transposons located near the genes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Suggests that each stress has a substantial influence on the maize transcriptome. </a:t>
            </a:r>
          </a:p>
          <a:p>
            <a:pPr indent="0" lvl="0" marL="0">
              <a:spcBef>
                <a:spcPts val="0"/>
              </a:spcBef>
              <a:buNone/>
            </a:pPr>
            <a:r>
              <a:t/>
            </a:r>
            <a:endParaRPr/>
          </a:p>
          <a:p>
            <a:pPr indent="0" lvl="0" marL="0" rtl="0">
              <a:spcBef>
                <a:spcPts val="0"/>
              </a:spcBef>
              <a:buNone/>
            </a:pPr>
            <a:r>
              <a:rPr lang="en"/>
              <a:t>Different scale, same behaviour similar trend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Suggests that each stress has a substantial influence on the maize transcriptome. </a:t>
            </a:r>
          </a:p>
          <a:p>
            <a:pPr indent="0" lvl="0" marL="0" rtl="0">
              <a:spcBef>
                <a:spcPts val="0"/>
              </a:spcBef>
              <a:buNone/>
            </a:pPr>
            <a:r>
              <a:rPr lang="en"/>
              <a:t>The three inbred lines showed similar transcriptional responses to the stress conditions but there is evidence of genotype specific responses.</a:t>
            </a:r>
          </a:p>
          <a:p>
            <a:pPr indent="0" lvl="0" marL="0" rtl="0">
              <a:spcBef>
                <a:spcPts val="0"/>
              </a:spcBef>
              <a:buNone/>
            </a:pPr>
            <a:r>
              <a:rPr lang="en"/>
              <a:t>Great platform of data to begin downstream analysis of the transposons located near the genes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000">
                <a:solidFill>
                  <a:srgbClr val="333333"/>
                </a:solidFill>
                <a:highlight>
                  <a:srgbClr val="FFFFFF"/>
                </a:highlight>
              </a:rPr>
              <a:t>The analysis of the stress-induced transcripts and proximity of the transposon to the gene suggests that these TEs may provide local enhancer activities that stimulate stress-responsive gene expression. Our data on allelic variation for insertions of several of these TEs show strong correlation between the presence of TE insertions and stress-responsive up-regulation of gene expression. Our findings suggest that TEs provide an important source of allelic regulatory variation in gene response to abiotic stress in maize.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850">
                <a:solidFill>
                  <a:srgbClr val="333333"/>
                </a:solidFill>
                <a:highlight>
                  <a:srgbClr val="FFFFFF"/>
                </a:highlight>
              </a:rPr>
              <a:t>TEs make up approximately 50% of the human genome and up to 90% of the maize genome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b="1" lang="en" sz="700">
                <a:solidFill>
                  <a:schemeClr val="dk1"/>
                </a:solidFill>
              </a:rPr>
              <a:t>Autonomous and Nonautonomous Elements</a:t>
            </a:r>
          </a:p>
          <a:p>
            <a:pPr indent="-69850" lvl="0" marL="0">
              <a:spcBef>
                <a:spcPts val="0"/>
              </a:spcBef>
              <a:buClr>
                <a:schemeClr val="dk1"/>
              </a:buClr>
              <a:buSzPts val="1100"/>
              <a:buFont typeface="Arial"/>
              <a:buNone/>
            </a:pPr>
            <a:r>
              <a:rPr lang="en" sz="700">
                <a:solidFill>
                  <a:schemeClr val="dk1"/>
                </a:solidFill>
              </a:rPr>
              <a:t>In plants, there are two types of transposable elements:</a:t>
            </a:r>
          </a:p>
          <a:p>
            <a:pPr indent="-273050" lvl="0" marL="457200" rtl="0">
              <a:lnSpc>
                <a:spcPct val="115000"/>
              </a:lnSpc>
              <a:spcBef>
                <a:spcPts val="0"/>
              </a:spcBef>
              <a:buClr>
                <a:schemeClr val="dk1"/>
              </a:buClr>
              <a:buSzPts val="700"/>
              <a:buChar char="●"/>
            </a:pPr>
            <a:r>
              <a:rPr lang="en" sz="700">
                <a:solidFill>
                  <a:schemeClr val="dk1"/>
                </a:solidFill>
              </a:rPr>
              <a:t>1. </a:t>
            </a:r>
            <a:r>
              <a:rPr b="1" lang="en" sz="700">
                <a:solidFill>
                  <a:schemeClr val="dk1"/>
                </a:solidFill>
              </a:rPr>
              <a:t>autonomous elements</a:t>
            </a:r>
            <a:r>
              <a:rPr lang="en" sz="700">
                <a:solidFill>
                  <a:schemeClr val="dk1"/>
                </a:solidFill>
              </a:rPr>
              <a:t> (these can tranpose by themselves)</a:t>
            </a:r>
          </a:p>
          <a:p>
            <a:pPr indent="-273050" lvl="0" marL="457200" rtl="0">
              <a:lnSpc>
                <a:spcPct val="115000"/>
              </a:lnSpc>
              <a:spcBef>
                <a:spcPts val="0"/>
              </a:spcBef>
              <a:buClr>
                <a:schemeClr val="dk1"/>
              </a:buClr>
              <a:buSzPts val="700"/>
              <a:buChar char="●"/>
            </a:pPr>
            <a:r>
              <a:rPr lang="en" sz="700">
                <a:solidFill>
                  <a:schemeClr val="dk1"/>
                </a:solidFill>
              </a:rPr>
              <a:t>2. </a:t>
            </a:r>
            <a:r>
              <a:rPr b="1" lang="en" sz="700">
                <a:solidFill>
                  <a:schemeClr val="dk1"/>
                </a:solidFill>
              </a:rPr>
              <a:t>nonautonomous elements</a:t>
            </a:r>
            <a:r>
              <a:rPr lang="en" sz="700">
                <a:solidFill>
                  <a:schemeClr val="dk1"/>
                </a:solidFill>
              </a:rPr>
              <a:t> (which need the input (i.e., enzymatic product) of a separate element in order to transpose).</a:t>
            </a:r>
          </a:p>
          <a:p>
            <a:pPr indent="0" lvl="0" marL="0">
              <a:spcBef>
                <a:spcPts val="0"/>
              </a:spcBef>
              <a:buNone/>
            </a:pPr>
            <a:r>
              <a:rPr lang="en" sz="700">
                <a:solidFill>
                  <a:schemeClr val="dk1"/>
                </a:solidFill>
                <a:highlight>
                  <a:srgbClr val="FFFFFF"/>
                </a:highlight>
              </a:rPr>
              <a:t>Insertion of either type of element into a gene causes that gene to be disrupted, producing a mutant phenotype</a:t>
            </a:r>
          </a:p>
          <a:p>
            <a:pPr indent="0" lvl="0" marL="0">
              <a:spcBef>
                <a:spcPts val="0"/>
              </a:spcBef>
              <a:buNone/>
            </a:pPr>
            <a:r>
              <a:t/>
            </a:r>
            <a:endParaRPr sz="700">
              <a:solidFill>
                <a:schemeClr val="dk1"/>
              </a:solidFill>
              <a:highlight>
                <a:srgbClr val="FFFFFF"/>
              </a:highlight>
            </a:endParaRPr>
          </a:p>
          <a:p>
            <a:pPr indent="-69850" lvl="0" marL="0">
              <a:spcBef>
                <a:spcPts val="0"/>
              </a:spcBef>
              <a:buClr>
                <a:schemeClr val="dk1"/>
              </a:buClr>
              <a:buSzPts val="1100"/>
              <a:buFont typeface="Arial"/>
              <a:buNone/>
            </a:pPr>
            <a:r>
              <a:rPr lang="en" sz="700">
                <a:solidFill>
                  <a:schemeClr val="dk1"/>
                </a:solidFill>
              </a:rPr>
              <a:t>Insertion of an autonomous element is unstable, because it can direct its own transposition over and over. The mutation can occur in each generation; the allele produced by the insertion is called a </a:t>
            </a:r>
            <a:r>
              <a:rPr b="1" lang="en" sz="700">
                <a:solidFill>
                  <a:schemeClr val="dk1"/>
                </a:solidFill>
              </a:rPr>
              <a:t>mutable allele</a:t>
            </a:r>
            <a:r>
              <a:rPr lang="en" sz="700">
                <a:solidFill>
                  <a:schemeClr val="dk1"/>
                </a:solidFill>
              </a:rPr>
              <a:t> because of its instability.</a:t>
            </a:r>
          </a:p>
          <a:p>
            <a:pPr indent="-114300" lvl="0" marL="0">
              <a:spcBef>
                <a:spcPts val="0"/>
              </a:spcBef>
              <a:buClr>
                <a:schemeClr val="dk1"/>
              </a:buClr>
              <a:buSzPts val="1800"/>
              <a:buFont typeface="Arial"/>
              <a:buNone/>
            </a:pPr>
            <a:r>
              <a:rPr lang="en" sz="700">
                <a:solidFill>
                  <a:schemeClr val="dk1"/>
                </a:solidFill>
              </a:rPr>
              <a:t>Top row: Wild type pigmented kernel.</a:t>
            </a:r>
          </a:p>
          <a:p>
            <a:pPr indent="-114300" lvl="0" marL="0">
              <a:spcBef>
                <a:spcPts val="0"/>
              </a:spcBef>
              <a:buClr>
                <a:schemeClr val="dk1"/>
              </a:buClr>
              <a:buSzPts val="1800"/>
              <a:buFont typeface="Arial"/>
              <a:buNone/>
            </a:pPr>
            <a:r>
              <a:rPr lang="en" sz="700">
                <a:solidFill>
                  <a:schemeClr val="dk1"/>
                </a:solidFill>
              </a:rPr>
              <a:t>Second row: Ds is inserted into pigment gene (C) permanently, disabling it. By itself, it can't move. It's stuck. </a:t>
            </a:r>
            <a:r>
              <a:rPr b="1" lang="en" sz="700">
                <a:solidFill>
                  <a:schemeClr val="dk1"/>
                </a:solidFill>
              </a:rPr>
              <a:t>Ds is a non-autonomous element</a:t>
            </a:r>
            <a:r>
              <a:rPr lang="en" sz="700">
                <a:solidFill>
                  <a:schemeClr val="dk1"/>
                </a:solidFill>
              </a:rPr>
              <a:t>.</a:t>
            </a:r>
          </a:p>
          <a:p>
            <a:pPr indent="-114300" lvl="0" marL="0">
              <a:spcBef>
                <a:spcPts val="0"/>
              </a:spcBef>
              <a:buClr>
                <a:schemeClr val="dk1"/>
              </a:buClr>
              <a:buSzPts val="1800"/>
              <a:buFont typeface="Arial"/>
              <a:buNone/>
            </a:pPr>
            <a:r>
              <a:rPr lang="en" sz="700">
                <a:solidFill>
                  <a:schemeClr val="dk1"/>
                </a:solidFill>
              </a:rPr>
              <a:t>Third row: Ds and Ac both present, Ds can now </a:t>
            </a:r>
            <a:r>
              <a:rPr b="1" lang="en" sz="700">
                <a:solidFill>
                  <a:schemeClr val="dk1"/>
                </a:solidFill>
              </a:rPr>
              <a:t>excise</a:t>
            </a:r>
            <a:r>
              <a:rPr lang="en" sz="700">
                <a:solidFill>
                  <a:schemeClr val="dk1"/>
                </a:solidFill>
              </a:rPr>
              <a:t> from the C gene in some cells (i.e., it can </a:t>
            </a:r>
            <a:r>
              <a:rPr b="1" lang="en" sz="700">
                <a:solidFill>
                  <a:schemeClr val="dk1"/>
                </a:solidFill>
              </a:rPr>
              <a:t>transpose</a:t>
            </a:r>
            <a:r>
              <a:rPr lang="en" sz="700">
                <a:solidFill>
                  <a:schemeClr val="dk1"/>
                </a:solidFill>
              </a:rPr>
              <a:t>) during development, creating developmental fields that can produce pigment. This is because Ac has provided the elements needed for Ds to transpose.</a:t>
            </a:r>
          </a:p>
          <a:p>
            <a:pPr indent="-114300" lvl="0" marL="0">
              <a:spcBef>
                <a:spcPts val="0"/>
              </a:spcBef>
              <a:buClr>
                <a:schemeClr val="dk1"/>
              </a:buClr>
              <a:buSzPts val="1800"/>
              <a:buFont typeface="Arial"/>
              <a:buNone/>
            </a:pPr>
            <a:r>
              <a:rPr lang="en" sz="700">
                <a:solidFill>
                  <a:schemeClr val="dk1"/>
                </a:solidFill>
              </a:rPr>
              <a:t>Fourth row: Ac is inserted into pigment gene, but not permanently, as it can provide the elements that allow its removal from the gene. </a:t>
            </a:r>
            <a:r>
              <a:rPr b="1" lang="en" sz="700">
                <a:solidFill>
                  <a:schemeClr val="dk1"/>
                </a:solidFill>
              </a:rPr>
              <a:t>Ac is an autonomous element</a:t>
            </a:r>
            <a:r>
              <a:rPr lang="en" sz="700">
                <a:solidFill>
                  <a:schemeClr val="dk1"/>
                </a:solidFill>
              </a:rPr>
              <a:t>.</a:t>
            </a:r>
          </a:p>
          <a:p>
            <a:pPr indent="-69850" lvl="0" marL="0">
              <a:spcBef>
                <a:spcPts val="0"/>
              </a:spcBef>
              <a:buClr>
                <a:schemeClr val="dk1"/>
              </a:buClr>
              <a:buSzPts val="1100"/>
              <a:buFont typeface="Arial"/>
              <a:buNone/>
            </a:pPr>
            <a:r>
              <a:t/>
            </a:r>
            <a:endParaRPr sz="700">
              <a:solidFill>
                <a:schemeClr val="dk1"/>
              </a:solidFill>
            </a:endParaRPr>
          </a:p>
          <a:p>
            <a:pPr indent="0" lvl="0" marL="0">
              <a:spcBef>
                <a:spcPts val="0"/>
              </a:spcBef>
              <a:buNone/>
            </a:pPr>
            <a:r>
              <a:t/>
            </a:r>
            <a:endParaRPr sz="7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sz="850">
                <a:solidFill>
                  <a:srgbClr val="333333"/>
                </a:solidFill>
                <a:highlight>
                  <a:srgbClr val="FFFFFF"/>
                </a:highlight>
              </a:rPr>
              <a:t>TEs make up approximately 50% of the human genome and up to 90% of the maize genome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solidFill>
                  <a:srgbClr val="505050"/>
                </a:solidFill>
              </a:rPr>
              <a:t>TEs can provide novel alternative promoters, which can lead to new expression patterns or original coding potential of an alternate transcript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Nicotiana tabacum TNT1 element induced by biotic and abiotic stress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Arabidopsis thaliana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Oryza sativa japonica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nature.com/scitable/topicpage/Barbara-McClintock-and-the-Discovery-of-Jumping-34083"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nature.com/scitable/topicpage/Barbara-McClintock-and-the-Discovery-of-Jumping-34083"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p:nvPr/>
        </p:nvSpPr>
        <p:spPr>
          <a:xfrm>
            <a:off x="514125" y="646675"/>
            <a:ext cx="8561160" cy="3725730"/>
          </a:xfrm>
          <a:prstGeom prst="irregularSeal1">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b="1" lang="en" sz="3000"/>
              <a:t>The A-MAIZE-ING TRIO!!!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b="1" lang="en"/>
              <a:t>Literature Summary: Rationale and Questions</a:t>
            </a:r>
          </a:p>
        </p:txBody>
      </p:sp>
      <p:sp>
        <p:nvSpPr>
          <p:cNvPr id="123" name="Shape 123"/>
          <p:cNvSpPr txBox="1"/>
          <p:nvPr>
            <p:ph idx="1" type="body"/>
          </p:nvPr>
        </p:nvSpPr>
        <p:spPr>
          <a:xfrm>
            <a:off x="311700" y="1152475"/>
            <a:ext cx="8520600" cy="3953700"/>
          </a:xfrm>
          <a:prstGeom prst="rect">
            <a:avLst/>
          </a:prstGeom>
        </p:spPr>
        <p:txBody>
          <a:bodyPr anchorCtr="0" anchor="t" bIns="91425" lIns="91425" rIns="91425" wrap="square" tIns="91425">
            <a:noAutofit/>
          </a:bodyPr>
          <a:lstStyle/>
          <a:p>
            <a:pPr indent="-342900" lvl="0" marL="457200" rtl="0">
              <a:spcBef>
                <a:spcPts val="0"/>
              </a:spcBef>
              <a:spcAft>
                <a:spcPts val="1000"/>
              </a:spcAft>
              <a:buSzPts val="1800"/>
              <a:buChar char="●"/>
            </a:pPr>
            <a:r>
              <a:rPr lang="en"/>
              <a:t>Gap in knowledge of what maize TEs and TE-controlled genes are modulated by abiotic stress</a:t>
            </a:r>
          </a:p>
          <a:p>
            <a:pPr indent="-342900" lvl="0" marL="457200" rtl="0">
              <a:spcBef>
                <a:spcPts val="0"/>
              </a:spcBef>
              <a:spcAft>
                <a:spcPts val="1000"/>
              </a:spcAft>
              <a:buSzPts val="1800"/>
              <a:buChar char="●"/>
            </a:pPr>
            <a:r>
              <a:rPr lang="en"/>
              <a:t>What’s the genome-wide influence of TEs on gene expression in response to abiotic stress?</a:t>
            </a:r>
          </a:p>
          <a:p>
            <a:pPr indent="-342900" lvl="0" marL="457200" rtl="0">
              <a:spcBef>
                <a:spcPts val="0"/>
              </a:spcBef>
              <a:spcAft>
                <a:spcPts val="1000"/>
              </a:spcAft>
              <a:buSzPts val="1800"/>
              <a:buChar char="●"/>
            </a:pPr>
            <a:r>
              <a:rPr lang="en"/>
              <a:t>TEs have control over stress-responsive genes but their mechanism remains unclear</a:t>
            </a:r>
          </a:p>
          <a:p>
            <a:pPr indent="-342900" lvl="0" marL="457200" rtl="0">
              <a:spcBef>
                <a:spcPts val="0"/>
              </a:spcBef>
              <a:spcAft>
                <a:spcPts val="1000"/>
              </a:spcAft>
              <a:buSzPts val="1800"/>
              <a:buChar char="●"/>
            </a:pPr>
            <a:r>
              <a:rPr lang="en"/>
              <a:t>By which mechanism are TEs modulating expression changes? </a:t>
            </a:r>
            <a:br>
              <a:rPr lang="en"/>
            </a:br>
          </a:p>
          <a:p>
            <a:pPr indent="-342900" lvl="0" marL="457200" rtl="0">
              <a:spcBef>
                <a:spcPts val="0"/>
              </a:spcBef>
              <a:buSzPts val="1800"/>
              <a:buChar char="●"/>
            </a:pPr>
            <a:r>
              <a:rPr b="1" lang="en"/>
              <a:t>Our Goal:</a:t>
            </a:r>
            <a:r>
              <a:rPr lang="en"/>
              <a:t> Complete an RNA-seq analysis to generate differential</a:t>
            </a:r>
            <a:br>
              <a:rPr lang="en"/>
            </a:br>
            <a:r>
              <a:rPr lang="en"/>
              <a:t>g</a:t>
            </a:r>
            <a:r>
              <a:rPr lang="en"/>
              <a:t>ene expression data for downstream analysis</a:t>
            </a:r>
          </a:p>
        </p:txBody>
      </p:sp>
      <p:pic>
        <p:nvPicPr>
          <p:cNvPr id="124" name="Shape 124"/>
          <p:cNvPicPr preferRelativeResize="0"/>
          <p:nvPr/>
        </p:nvPicPr>
        <p:blipFill>
          <a:blip r:embed="rId3">
            <a:alphaModFix/>
          </a:blip>
          <a:stretch>
            <a:fillRect/>
          </a:stretch>
        </p:blipFill>
        <p:spPr>
          <a:xfrm>
            <a:off x="7522952" y="3727400"/>
            <a:ext cx="1309349" cy="106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Literature Summary: Experimental Conditions</a:t>
            </a:r>
          </a:p>
        </p:txBody>
      </p:sp>
      <p:sp>
        <p:nvSpPr>
          <p:cNvPr id="130" name="Shape 13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 Three maize genotypes</a:t>
            </a:r>
          </a:p>
          <a:p>
            <a:pPr indent="-317500" lvl="1" marL="914400" rtl="0">
              <a:spcBef>
                <a:spcPts val="0"/>
              </a:spcBef>
              <a:spcAft>
                <a:spcPts val="0"/>
              </a:spcAft>
              <a:buSzPts val="1400"/>
              <a:buChar char="○"/>
            </a:pPr>
            <a:r>
              <a:rPr lang="en"/>
              <a:t>B73</a:t>
            </a:r>
          </a:p>
          <a:p>
            <a:pPr indent="-317500" lvl="1" marL="914400" rtl="0">
              <a:spcBef>
                <a:spcPts val="0"/>
              </a:spcBef>
              <a:spcAft>
                <a:spcPts val="0"/>
              </a:spcAft>
              <a:buSzPts val="1400"/>
              <a:buChar char="○"/>
            </a:pPr>
            <a:r>
              <a:rPr lang="en"/>
              <a:t>Mo17</a:t>
            </a:r>
          </a:p>
          <a:p>
            <a:pPr indent="-317500" lvl="1" marL="914400" rtl="0">
              <a:spcBef>
                <a:spcPts val="0"/>
              </a:spcBef>
              <a:spcAft>
                <a:spcPts val="0"/>
              </a:spcAft>
              <a:buSzPts val="1400"/>
              <a:buChar char="○"/>
            </a:pPr>
            <a:r>
              <a:rPr lang="en"/>
              <a:t>Oh43</a:t>
            </a:r>
            <a:br>
              <a:rPr lang="en"/>
            </a:br>
          </a:p>
          <a:p>
            <a:pPr indent="-342900" lvl="0" marL="457200" rtl="0">
              <a:spcBef>
                <a:spcPts val="0"/>
              </a:spcBef>
              <a:spcAft>
                <a:spcPts val="0"/>
              </a:spcAft>
              <a:buSzPts val="1800"/>
              <a:buChar char="●"/>
            </a:pPr>
            <a:r>
              <a:rPr lang="en"/>
              <a:t>Four abiotic stress conditions </a:t>
            </a:r>
          </a:p>
          <a:p>
            <a:pPr indent="-317500" lvl="1" marL="914400" rtl="0">
              <a:spcBef>
                <a:spcPts val="0"/>
              </a:spcBef>
              <a:spcAft>
                <a:spcPts val="0"/>
              </a:spcAft>
              <a:buSzPts val="1400"/>
              <a:buChar char="○"/>
            </a:pPr>
            <a:r>
              <a:rPr lang="en"/>
              <a:t>Heat</a:t>
            </a:r>
          </a:p>
          <a:p>
            <a:pPr indent="-317500" lvl="1" marL="914400" rtl="0">
              <a:spcBef>
                <a:spcPts val="0"/>
              </a:spcBef>
              <a:spcAft>
                <a:spcPts val="0"/>
              </a:spcAft>
              <a:buSzPts val="1400"/>
              <a:buChar char="○"/>
            </a:pPr>
            <a:r>
              <a:rPr lang="en"/>
              <a:t>Cold </a:t>
            </a:r>
          </a:p>
          <a:p>
            <a:pPr indent="-317500" lvl="1" marL="914400" rtl="0">
              <a:spcBef>
                <a:spcPts val="0"/>
              </a:spcBef>
              <a:spcAft>
                <a:spcPts val="0"/>
              </a:spcAft>
              <a:buSzPts val="1400"/>
              <a:buChar char="○"/>
            </a:pPr>
            <a:r>
              <a:rPr lang="en"/>
              <a:t>Salt</a:t>
            </a:r>
          </a:p>
          <a:p>
            <a:pPr indent="-317500" lvl="1" marL="914400" rtl="0">
              <a:spcBef>
                <a:spcPts val="0"/>
              </a:spcBef>
              <a:spcAft>
                <a:spcPts val="0"/>
              </a:spcAft>
              <a:buSzPts val="1400"/>
              <a:buChar char="○"/>
            </a:pPr>
            <a:r>
              <a:rPr lang="en"/>
              <a:t>Ultra Violet (UV) Light</a:t>
            </a:r>
            <a:br>
              <a:rPr lang="en"/>
            </a:br>
          </a:p>
          <a:p>
            <a:pPr indent="-342900" lvl="0" marL="457200" rtl="0">
              <a:spcBef>
                <a:spcPts val="0"/>
              </a:spcBef>
              <a:buSzPts val="1800"/>
              <a:buChar char="●"/>
            </a:pPr>
            <a:r>
              <a:rPr lang="en"/>
              <a:t>Extracted RNA from samples</a:t>
            </a:r>
          </a:p>
          <a:p>
            <a:pPr indent="0" lvl="0" marL="0" rtl="0">
              <a:spcBef>
                <a:spcPts val="0"/>
              </a:spcBef>
              <a:buNone/>
            </a:pPr>
            <a:r>
              <a:t/>
            </a:r>
            <a:endParaRPr/>
          </a:p>
          <a:p>
            <a:pPr indent="0" lvl="0" marL="457200">
              <a:spcBef>
                <a:spcPts val="0"/>
              </a:spcBef>
              <a:buNone/>
            </a:pPr>
            <a:r>
              <a:t/>
            </a:r>
            <a:endParaRPr/>
          </a:p>
        </p:txBody>
      </p:sp>
      <p:pic>
        <p:nvPicPr>
          <p:cNvPr id="131" name="Shape 131"/>
          <p:cNvPicPr preferRelativeResize="0"/>
          <p:nvPr/>
        </p:nvPicPr>
        <p:blipFill>
          <a:blip r:embed="rId3">
            <a:alphaModFix/>
          </a:blip>
          <a:stretch>
            <a:fillRect/>
          </a:stretch>
        </p:blipFill>
        <p:spPr>
          <a:xfrm>
            <a:off x="5920439" y="1892975"/>
            <a:ext cx="1679525" cy="2239358"/>
          </a:xfrm>
          <a:prstGeom prst="rect">
            <a:avLst/>
          </a:prstGeom>
          <a:noFill/>
          <a:ln>
            <a:noFill/>
          </a:ln>
        </p:spPr>
      </p:pic>
      <p:pic>
        <p:nvPicPr>
          <p:cNvPr id="132" name="Shape 132"/>
          <p:cNvPicPr preferRelativeResize="0"/>
          <p:nvPr/>
        </p:nvPicPr>
        <p:blipFill>
          <a:blip r:embed="rId4">
            <a:alphaModFix/>
          </a:blip>
          <a:stretch>
            <a:fillRect/>
          </a:stretch>
        </p:blipFill>
        <p:spPr>
          <a:xfrm>
            <a:off x="4501850" y="1240671"/>
            <a:ext cx="1144875" cy="933076"/>
          </a:xfrm>
          <a:prstGeom prst="rect">
            <a:avLst/>
          </a:prstGeom>
          <a:noFill/>
          <a:ln>
            <a:noFill/>
          </a:ln>
        </p:spPr>
      </p:pic>
      <p:pic>
        <p:nvPicPr>
          <p:cNvPr id="133" name="Shape 133"/>
          <p:cNvPicPr preferRelativeResize="0"/>
          <p:nvPr/>
        </p:nvPicPr>
        <p:blipFill>
          <a:blip r:embed="rId5">
            <a:alphaModFix/>
          </a:blip>
          <a:stretch>
            <a:fillRect/>
          </a:stretch>
        </p:blipFill>
        <p:spPr>
          <a:xfrm>
            <a:off x="7687425" y="1240679"/>
            <a:ext cx="1144875" cy="1017045"/>
          </a:xfrm>
          <a:prstGeom prst="rect">
            <a:avLst/>
          </a:prstGeom>
          <a:noFill/>
          <a:ln>
            <a:noFill/>
          </a:ln>
        </p:spPr>
      </p:pic>
      <p:pic>
        <p:nvPicPr>
          <p:cNvPr id="134" name="Shape 134"/>
          <p:cNvPicPr preferRelativeResize="0"/>
          <p:nvPr/>
        </p:nvPicPr>
        <p:blipFill rotWithShape="1">
          <a:blip r:embed="rId6">
            <a:alphaModFix/>
          </a:blip>
          <a:srcRect b="24960" l="19019" r="24457" t="16240"/>
          <a:stretch/>
        </p:blipFill>
        <p:spPr>
          <a:xfrm>
            <a:off x="4244326" y="3933775"/>
            <a:ext cx="1517374" cy="1017050"/>
          </a:xfrm>
          <a:prstGeom prst="rect">
            <a:avLst/>
          </a:prstGeom>
          <a:noFill/>
          <a:ln>
            <a:noFill/>
          </a:ln>
        </p:spPr>
      </p:pic>
      <p:pic>
        <p:nvPicPr>
          <p:cNvPr id="135" name="Shape 135"/>
          <p:cNvPicPr preferRelativeResize="0"/>
          <p:nvPr/>
        </p:nvPicPr>
        <p:blipFill>
          <a:blip r:embed="rId7">
            <a:alphaModFix/>
          </a:blip>
          <a:stretch>
            <a:fillRect/>
          </a:stretch>
        </p:blipFill>
        <p:spPr>
          <a:xfrm>
            <a:off x="7599975" y="3576025"/>
            <a:ext cx="1517374" cy="1517374"/>
          </a:xfrm>
          <a:prstGeom prst="rect">
            <a:avLst/>
          </a:prstGeom>
          <a:noFill/>
          <a:ln>
            <a:noFill/>
          </a:ln>
        </p:spPr>
      </p:pic>
      <p:cxnSp>
        <p:nvCxnSpPr>
          <p:cNvPr id="136" name="Shape 136"/>
          <p:cNvCxnSpPr/>
          <p:nvPr/>
        </p:nvCxnSpPr>
        <p:spPr>
          <a:xfrm>
            <a:off x="5591650" y="2281475"/>
            <a:ext cx="397200" cy="315900"/>
          </a:xfrm>
          <a:prstGeom prst="straightConnector1">
            <a:avLst/>
          </a:prstGeom>
          <a:noFill/>
          <a:ln cap="flat" cmpd="sng" w="9525">
            <a:solidFill>
              <a:schemeClr val="dk2"/>
            </a:solidFill>
            <a:prstDash val="solid"/>
            <a:round/>
            <a:headEnd len="lg" w="lg" type="none"/>
            <a:tailEnd len="lg" w="lg" type="triangle"/>
          </a:ln>
        </p:spPr>
      </p:cxnSp>
      <p:cxnSp>
        <p:nvCxnSpPr>
          <p:cNvPr id="137" name="Shape 137"/>
          <p:cNvCxnSpPr/>
          <p:nvPr/>
        </p:nvCxnSpPr>
        <p:spPr>
          <a:xfrm flipH="1" rot="10800000">
            <a:off x="5948125" y="4043600"/>
            <a:ext cx="356700" cy="346200"/>
          </a:xfrm>
          <a:prstGeom prst="straightConnector1">
            <a:avLst/>
          </a:prstGeom>
          <a:noFill/>
          <a:ln cap="flat" cmpd="sng" w="9525">
            <a:solidFill>
              <a:schemeClr val="dk2"/>
            </a:solidFill>
            <a:prstDash val="solid"/>
            <a:round/>
            <a:headEnd len="lg" w="lg" type="none"/>
            <a:tailEnd len="lg" w="lg" type="triangle"/>
          </a:ln>
        </p:spPr>
      </p:cxnSp>
      <p:cxnSp>
        <p:nvCxnSpPr>
          <p:cNvPr id="138" name="Shape 138"/>
          <p:cNvCxnSpPr/>
          <p:nvPr/>
        </p:nvCxnSpPr>
        <p:spPr>
          <a:xfrm rot="10800000">
            <a:off x="7098875" y="4084025"/>
            <a:ext cx="326100" cy="356700"/>
          </a:xfrm>
          <a:prstGeom prst="straightConnector1">
            <a:avLst/>
          </a:prstGeom>
          <a:noFill/>
          <a:ln cap="flat" cmpd="sng" w="9525">
            <a:solidFill>
              <a:schemeClr val="dk2"/>
            </a:solidFill>
            <a:prstDash val="solid"/>
            <a:round/>
            <a:headEnd len="lg" w="lg" type="none"/>
            <a:tailEnd len="lg" w="lg" type="triangle"/>
          </a:ln>
        </p:spPr>
      </p:cxnSp>
      <p:cxnSp>
        <p:nvCxnSpPr>
          <p:cNvPr id="139" name="Shape 139"/>
          <p:cNvCxnSpPr/>
          <p:nvPr/>
        </p:nvCxnSpPr>
        <p:spPr>
          <a:xfrm flipH="1">
            <a:off x="7424975" y="2251025"/>
            <a:ext cx="407400" cy="3768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Literature Summary: RNA-Seq</a:t>
            </a:r>
          </a:p>
        </p:txBody>
      </p:sp>
      <p:sp>
        <p:nvSpPr>
          <p:cNvPr id="145" name="Shape 14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RNA-sequencing of maize exposed to abiotic stress</a:t>
            </a:r>
          </a:p>
          <a:p>
            <a:pPr indent="0" lvl="0" marL="0" rtl="0">
              <a:spcBef>
                <a:spcPts val="0"/>
              </a:spcBef>
              <a:buNone/>
            </a:pPr>
            <a:r>
              <a:t/>
            </a:r>
            <a:endParaRPr/>
          </a:p>
          <a:p>
            <a:pPr indent="-342900" lvl="0" marL="457200" rtl="0">
              <a:spcBef>
                <a:spcPts val="0"/>
              </a:spcBef>
              <a:spcAft>
                <a:spcPts val="0"/>
              </a:spcAft>
              <a:buSzPts val="1800"/>
              <a:buChar char="●"/>
            </a:pPr>
            <a:r>
              <a:rPr lang="en"/>
              <a:t>RNA-seq analyzes the transcriptome via Next Generation Sequencing</a:t>
            </a:r>
          </a:p>
          <a:p>
            <a:pPr indent="-342900" lvl="1" marL="914400" rtl="0">
              <a:spcBef>
                <a:spcPts val="0"/>
              </a:spcBef>
              <a:spcAft>
                <a:spcPts val="0"/>
              </a:spcAft>
              <a:buSzPts val="1800"/>
              <a:buChar char="○"/>
            </a:pPr>
            <a:r>
              <a:rPr lang="en" sz="1800"/>
              <a:t>Presence and quantity</a:t>
            </a:r>
          </a:p>
          <a:p>
            <a:pPr indent="-342900" lvl="1" marL="914400" rtl="0">
              <a:spcBef>
                <a:spcPts val="0"/>
              </a:spcBef>
              <a:spcAft>
                <a:spcPts val="0"/>
              </a:spcAft>
              <a:buSzPts val="1800"/>
              <a:buChar char="○"/>
            </a:pPr>
            <a:r>
              <a:rPr lang="en" sz="1800"/>
              <a:t>Splice events</a:t>
            </a:r>
          </a:p>
          <a:p>
            <a:pPr indent="-342900" lvl="1" marL="914400" rtl="0">
              <a:spcBef>
                <a:spcPts val="0"/>
              </a:spcBef>
              <a:spcAft>
                <a:spcPts val="0"/>
              </a:spcAft>
              <a:buSzPts val="1800"/>
              <a:buChar char="○"/>
            </a:pPr>
            <a:r>
              <a:rPr lang="en" sz="1800"/>
              <a:t>Post-transcriptional modifications</a:t>
            </a:r>
          </a:p>
          <a:p>
            <a:pPr indent="-342900" lvl="1" marL="914400" rtl="0">
              <a:spcBef>
                <a:spcPts val="0"/>
              </a:spcBef>
              <a:spcAft>
                <a:spcPts val="0"/>
              </a:spcAft>
              <a:buSzPts val="1800"/>
              <a:buChar char="○"/>
            </a:pPr>
            <a:r>
              <a:rPr lang="en" sz="1800"/>
              <a:t>SNPs/mutations</a:t>
            </a:r>
          </a:p>
          <a:p>
            <a:pPr indent="-342900" lvl="1" marL="914400" rtl="0">
              <a:spcBef>
                <a:spcPts val="0"/>
              </a:spcBef>
              <a:buSzPts val="1800"/>
              <a:buChar char="○"/>
            </a:pPr>
            <a:r>
              <a:rPr lang="en" sz="1800"/>
              <a:t>Changes in expression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RNA-Seq: Transcriptomic Data Set Preparation   </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 RNA samples prepared into TruSeq libraries </a:t>
            </a:r>
          </a:p>
          <a:p>
            <a:pPr indent="-317500" lvl="1" marL="914400" rtl="0">
              <a:spcBef>
                <a:spcPts val="0"/>
              </a:spcBef>
              <a:spcAft>
                <a:spcPts val="0"/>
              </a:spcAft>
              <a:buSzPts val="1400"/>
              <a:buChar char="○"/>
            </a:pPr>
            <a:r>
              <a:rPr lang="en"/>
              <a:t>Template molecules suitable for DNA sequencing</a:t>
            </a:r>
            <a:br>
              <a:rPr lang="en"/>
            </a:br>
          </a:p>
          <a:p>
            <a:pPr indent="-342900" lvl="0" marL="457200" marR="0" rtl="0" algn="l">
              <a:lnSpc>
                <a:spcPct val="115000"/>
              </a:lnSpc>
              <a:spcBef>
                <a:spcPts val="0"/>
              </a:spcBef>
              <a:spcAft>
                <a:spcPts val="0"/>
              </a:spcAft>
              <a:buClr>
                <a:schemeClr val="dk2"/>
              </a:buClr>
              <a:buSzPts val="1800"/>
              <a:buFont typeface="Arial"/>
              <a:buChar char="●"/>
            </a:pPr>
            <a:r>
              <a:rPr lang="en"/>
              <a:t>Samples sequenced on Illumina HiSeq 2000</a:t>
            </a:r>
          </a:p>
          <a:p>
            <a:pPr indent="-317500" lvl="1" marL="914400" marR="0" rtl="0" algn="l">
              <a:lnSpc>
                <a:spcPct val="115000"/>
              </a:lnSpc>
              <a:spcBef>
                <a:spcPts val="0"/>
              </a:spcBef>
              <a:spcAft>
                <a:spcPts val="0"/>
              </a:spcAft>
              <a:buSzPts val="1400"/>
              <a:buChar char="○"/>
            </a:pPr>
            <a:r>
              <a:rPr lang="en"/>
              <a:t>10-20 million reads per sample </a:t>
            </a:r>
          </a:p>
          <a:p>
            <a:pPr indent="-317500" lvl="2" marL="1371600" marR="0" rtl="0" algn="l">
              <a:lnSpc>
                <a:spcPct val="115000"/>
              </a:lnSpc>
              <a:spcBef>
                <a:spcPts val="0"/>
              </a:spcBef>
              <a:spcAft>
                <a:spcPts val="0"/>
              </a:spcAft>
              <a:buSzPts val="1400"/>
              <a:buChar char="■"/>
            </a:pPr>
            <a:r>
              <a:rPr lang="en"/>
              <a:t>Our analysis showed 10-40 million reads per sample</a:t>
            </a:r>
            <a:br>
              <a:rPr lang="en"/>
            </a:br>
          </a:p>
          <a:p>
            <a:pPr indent="-342900" lvl="0" marL="457200" marR="0" rtl="0" algn="l">
              <a:lnSpc>
                <a:spcPct val="115000"/>
              </a:lnSpc>
              <a:spcBef>
                <a:spcPts val="0"/>
              </a:spcBef>
              <a:spcAft>
                <a:spcPts val="0"/>
              </a:spcAft>
              <a:buSzPts val="1800"/>
              <a:buChar char="●"/>
            </a:pPr>
            <a:r>
              <a:rPr lang="en"/>
              <a:t>Reads deposited on NCBI SRA (</a:t>
            </a:r>
            <a:r>
              <a:rPr lang="en" u="sng"/>
              <a:t>S</a:t>
            </a:r>
            <a:r>
              <a:rPr lang="en"/>
              <a:t>hort </a:t>
            </a:r>
            <a:r>
              <a:rPr lang="en" u="sng"/>
              <a:t>R</a:t>
            </a:r>
            <a:r>
              <a:rPr lang="en"/>
              <a:t>ead </a:t>
            </a:r>
            <a:r>
              <a:rPr lang="en" u="sng"/>
              <a:t>A</a:t>
            </a:r>
            <a:r>
              <a:rPr lang="en"/>
              <a:t>rchive) as SRA format files</a:t>
            </a:r>
            <a:br>
              <a:rPr lang="en"/>
            </a:br>
          </a:p>
          <a:p>
            <a:pPr indent="-342900" lvl="0" marL="457200" marR="0" rtl="0" algn="l">
              <a:lnSpc>
                <a:spcPct val="115000"/>
              </a:lnSpc>
              <a:spcBef>
                <a:spcPts val="0"/>
              </a:spcBef>
              <a:spcAft>
                <a:spcPts val="0"/>
              </a:spcAft>
              <a:buSzPts val="1800"/>
              <a:buChar char="●"/>
            </a:pPr>
            <a:r>
              <a:rPr lang="en"/>
              <a:t>Data inspection</a:t>
            </a:r>
          </a:p>
          <a:p>
            <a:pPr indent="-317500" lvl="1" marL="914400" marR="0" rtl="0" algn="l">
              <a:lnSpc>
                <a:spcPct val="115000"/>
              </a:lnSpc>
              <a:spcBef>
                <a:spcPts val="0"/>
              </a:spcBef>
              <a:spcAft>
                <a:spcPts val="0"/>
              </a:spcAft>
              <a:buSzPts val="1400"/>
              <a:buChar char="○"/>
            </a:pPr>
            <a:r>
              <a:rPr lang="en"/>
              <a:t>33 paired end runs (2x51bp)</a:t>
            </a:r>
          </a:p>
          <a:p>
            <a:pPr indent="-317500" lvl="1" marL="914400" marR="0" rtl="0" algn="l">
              <a:lnSpc>
                <a:spcPct val="115000"/>
              </a:lnSpc>
              <a:spcBef>
                <a:spcPts val="0"/>
              </a:spcBef>
              <a:spcAft>
                <a:spcPts val="0"/>
              </a:spcAft>
              <a:buSzPts val="1400"/>
              <a:buChar char="○"/>
            </a:pPr>
            <a:r>
              <a:rPr lang="en"/>
              <a:t>66 files in total</a:t>
            </a:r>
          </a:p>
          <a:p>
            <a:pPr indent="-317500" lvl="1" marL="914400" marR="0" rtl="0" algn="l">
              <a:lnSpc>
                <a:spcPct val="115000"/>
              </a:lnSpc>
              <a:spcBef>
                <a:spcPts val="0"/>
              </a:spcBef>
              <a:spcAft>
                <a:spcPts val="1600"/>
              </a:spcAft>
              <a:buSzPts val="1400"/>
              <a:buChar char="○"/>
            </a:pPr>
            <a:r>
              <a:rPr lang="en"/>
              <a:t>85GB total size</a:t>
            </a:r>
          </a:p>
          <a:p>
            <a:pPr indent="0" lvl="0" marL="0" rtl="0">
              <a:spcBef>
                <a:spcPts val="0"/>
              </a:spcBef>
              <a:buNone/>
            </a:pPr>
            <a:r>
              <a:t/>
            </a:r>
            <a:endParaRPr/>
          </a:p>
          <a:p>
            <a:pPr indent="0" lvl="0" marL="45720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Description of Workflow</a:t>
            </a:r>
          </a:p>
        </p:txBody>
      </p:sp>
      <p:sp>
        <p:nvSpPr>
          <p:cNvPr id="157" name="Shape 157"/>
          <p:cNvSpPr txBox="1"/>
          <p:nvPr/>
        </p:nvSpPr>
        <p:spPr>
          <a:xfrm>
            <a:off x="3099600" y="1056775"/>
            <a:ext cx="25590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the authors say</a:t>
            </a:r>
          </a:p>
        </p:txBody>
      </p:sp>
      <p:sp>
        <p:nvSpPr>
          <p:cNvPr id="158" name="Shape 158"/>
          <p:cNvSpPr txBox="1"/>
          <p:nvPr/>
        </p:nvSpPr>
        <p:spPr>
          <a:xfrm>
            <a:off x="349485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reads</a:t>
            </a:r>
          </a:p>
        </p:txBody>
      </p:sp>
      <p:sp>
        <p:nvSpPr>
          <p:cNvPr id="159" name="Shape 159"/>
          <p:cNvSpPr txBox="1"/>
          <p:nvPr/>
        </p:nvSpPr>
        <p:spPr>
          <a:xfrm>
            <a:off x="3494850" y="2268913"/>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Tophat</a:t>
            </a:r>
          </a:p>
        </p:txBody>
      </p:sp>
      <p:sp>
        <p:nvSpPr>
          <p:cNvPr id="160" name="Shape 160"/>
          <p:cNvSpPr txBox="1"/>
          <p:nvPr/>
        </p:nvSpPr>
        <p:spPr>
          <a:xfrm>
            <a:off x="3494850" y="29800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Bam to counts</a:t>
            </a:r>
          </a:p>
        </p:txBody>
      </p:sp>
      <p:sp>
        <p:nvSpPr>
          <p:cNvPr id="161" name="Shape 161"/>
          <p:cNvSpPr txBox="1"/>
          <p:nvPr/>
        </p:nvSpPr>
        <p:spPr>
          <a:xfrm>
            <a:off x="3494850" y="3691075"/>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DESeq</a:t>
            </a:r>
          </a:p>
        </p:txBody>
      </p:sp>
      <p:sp>
        <p:nvSpPr>
          <p:cNvPr id="162" name="Shape 162"/>
          <p:cNvSpPr txBox="1"/>
          <p:nvPr/>
        </p:nvSpPr>
        <p:spPr>
          <a:xfrm>
            <a:off x="3494850" y="44021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Happiness</a:t>
            </a:r>
          </a:p>
        </p:txBody>
      </p:sp>
      <p:cxnSp>
        <p:nvCxnSpPr>
          <p:cNvPr id="163" name="Shape 163"/>
          <p:cNvCxnSpPr>
            <a:stCxn id="158" idx="2"/>
            <a:endCxn id="159" idx="0"/>
          </p:cNvCxnSpPr>
          <p:nvPr/>
        </p:nvCxnSpPr>
        <p:spPr>
          <a:xfrm>
            <a:off x="4379100" y="2058850"/>
            <a:ext cx="0" cy="210000"/>
          </a:xfrm>
          <a:prstGeom prst="straightConnector1">
            <a:avLst/>
          </a:prstGeom>
          <a:noFill/>
          <a:ln cap="flat" cmpd="sng" w="9525">
            <a:solidFill>
              <a:schemeClr val="dk2"/>
            </a:solidFill>
            <a:prstDash val="solid"/>
            <a:round/>
            <a:headEnd len="lg" w="lg" type="none"/>
            <a:tailEnd len="lg" w="lg" type="triangle"/>
          </a:ln>
        </p:spPr>
      </p:cxnSp>
      <p:cxnSp>
        <p:nvCxnSpPr>
          <p:cNvPr id="164" name="Shape 164"/>
          <p:cNvCxnSpPr>
            <a:stCxn id="159" idx="2"/>
            <a:endCxn id="160" idx="0"/>
          </p:cNvCxnSpPr>
          <p:nvPr/>
        </p:nvCxnSpPr>
        <p:spPr>
          <a:xfrm>
            <a:off x="4379100" y="2769913"/>
            <a:ext cx="0" cy="210000"/>
          </a:xfrm>
          <a:prstGeom prst="straightConnector1">
            <a:avLst/>
          </a:prstGeom>
          <a:noFill/>
          <a:ln cap="flat" cmpd="sng" w="9525">
            <a:solidFill>
              <a:schemeClr val="dk2"/>
            </a:solidFill>
            <a:prstDash val="solid"/>
            <a:round/>
            <a:headEnd len="lg" w="lg" type="none"/>
            <a:tailEnd len="lg" w="lg" type="triangle"/>
          </a:ln>
        </p:spPr>
      </p:cxnSp>
      <p:cxnSp>
        <p:nvCxnSpPr>
          <p:cNvPr id="165" name="Shape 165"/>
          <p:cNvCxnSpPr>
            <a:stCxn id="160" idx="2"/>
            <a:endCxn id="161" idx="0"/>
          </p:cNvCxnSpPr>
          <p:nvPr/>
        </p:nvCxnSpPr>
        <p:spPr>
          <a:xfrm>
            <a:off x="4379100" y="3481000"/>
            <a:ext cx="0" cy="210000"/>
          </a:xfrm>
          <a:prstGeom prst="straightConnector1">
            <a:avLst/>
          </a:prstGeom>
          <a:noFill/>
          <a:ln cap="flat" cmpd="sng" w="9525">
            <a:solidFill>
              <a:schemeClr val="dk2"/>
            </a:solidFill>
            <a:prstDash val="solid"/>
            <a:round/>
            <a:headEnd len="lg" w="lg" type="none"/>
            <a:tailEnd len="lg" w="lg" type="triangle"/>
          </a:ln>
        </p:spPr>
      </p:cxnSp>
      <p:cxnSp>
        <p:nvCxnSpPr>
          <p:cNvPr id="166" name="Shape 166"/>
          <p:cNvCxnSpPr>
            <a:stCxn id="161" idx="2"/>
            <a:endCxn id="162" idx="0"/>
          </p:cNvCxnSpPr>
          <p:nvPr/>
        </p:nvCxnSpPr>
        <p:spPr>
          <a:xfrm>
            <a:off x="4379100" y="4192075"/>
            <a:ext cx="0" cy="210000"/>
          </a:xfrm>
          <a:prstGeom prst="straightConnector1">
            <a:avLst/>
          </a:prstGeom>
          <a:noFill/>
          <a:ln cap="flat" cmpd="sng" w="9525">
            <a:solidFill>
              <a:schemeClr val="dk2"/>
            </a:solidFill>
            <a:prstDash val="solid"/>
            <a:round/>
            <a:headEnd len="lg" w="lg" type="none"/>
            <a:tailEnd len="lg" w="lg" type="triangle"/>
          </a:ln>
        </p:spPr>
      </p:cxnSp>
      <p:sp>
        <p:nvSpPr>
          <p:cNvPr id="167" name="Shape 167"/>
          <p:cNvSpPr txBox="1"/>
          <p:nvPr/>
        </p:nvSpPr>
        <p:spPr>
          <a:xfrm>
            <a:off x="5327575" y="1596825"/>
            <a:ext cx="2027700" cy="5181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Illumina Hiseq2000</a:t>
            </a:r>
          </a:p>
        </p:txBody>
      </p:sp>
      <p:sp>
        <p:nvSpPr>
          <p:cNvPr id="168" name="Shape 168"/>
          <p:cNvSpPr txBox="1"/>
          <p:nvPr/>
        </p:nvSpPr>
        <p:spPr>
          <a:xfrm>
            <a:off x="5379750" y="2260375"/>
            <a:ext cx="2027700" cy="518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Gapped alignment</a:t>
            </a:r>
          </a:p>
        </p:txBody>
      </p:sp>
      <p:sp>
        <p:nvSpPr>
          <p:cNvPr id="169" name="Shape 169"/>
          <p:cNvSpPr txBox="1"/>
          <p:nvPr/>
        </p:nvSpPr>
        <p:spPr>
          <a:xfrm>
            <a:off x="5379750" y="2971450"/>
            <a:ext cx="2027700" cy="518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Aligned fragments to transcript counts</a:t>
            </a:r>
          </a:p>
        </p:txBody>
      </p:sp>
      <p:sp>
        <p:nvSpPr>
          <p:cNvPr id="170" name="Shape 170"/>
          <p:cNvSpPr txBox="1"/>
          <p:nvPr/>
        </p:nvSpPr>
        <p:spPr>
          <a:xfrm>
            <a:off x="5379750" y="3682525"/>
            <a:ext cx="2027700" cy="518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Counts to differential expression profile</a:t>
            </a:r>
          </a:p>
        </p:txBody>
      </p:sp>
      <p:sp>
        <p:nvSpPr>
          <p:cNvPr id="171" name="Shape 171"/>
          <p:cNvSpPr txBox="1"/>
          <p:nvPr/>
        </p:nvSpPr>
        <p:spPr>
          <a:xfrm>
            <a:off x="5379750" y="4393600"/>
            <a:ext cx="2027700" cy="518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^_^</a:t>
            </a:r>
          </a:p>
        </p:txBody>
      </p:sp>
      <p:pic>
        <p:nvPicPr>
          <p:cNvPr id="172" name="Shape 172"/>
          <p:cNvPicPr preferRelativeResize="0"/>
          <p:nvPr/>
        </p:nvPicPr>
        <p:blipFill>
          <a:blip r:embed="rId3">
            <a:alphaModFix/>
          </a:blip>
          <a:stretch>
            <a:fillRect/>
          </a:stretch>
        </p:blipFill>
        <p:spPr>
          <a:xfrm>
            <a:off x="152400" y="1710175"/>
            <a:ext cx="3190050" cy="2392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a:t>Description of Workflow</a:t>
            </a:r>
          </a:p>
        </p:txBody>
      </p:sp>
      <p:sp>
        <p:nvSpPr>
          <p:cNvPr id="178" name="Shape 178"/>
          <p:cNvSpPr txBox="1"/>
          <p:nvPr/>
        </p:nvSpPr>
        <p:spPr>
          <a:xfrm>
            <a:off x="3275125" y="1056775"/>
            <a:ext cx="24357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we really did</a:t>
            </a:r>
          </a:p>
        </p:txBody>
      </p:sp>
      <p:sp>
        <p:nvSpPr>
          <p:cNvPr id="179" name="Shape 179"/>
          <p:cNvSpPr txBox="1"/>
          <p:nvPr/>
        </p:nvSpPr>
        <p:spPr>
          <a:xfrm>
            <a:off x="508800" y="1056775"/>
            <a:ext cx="25590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the authors say</a:t>
            </a:r>
          </a:p>
        </p:txBody>
      </p:sp>
      <p:sp>
        <p:nvSpPr>
          <p:cNvPr id="180" name="Shape 180"/>
          <p:cNvSpPr txBox="1"/>
          <p:nvPr/>
        </p:nvSpPr>
        <p:spPr>
          <a:xfrm>
            <a:off x="90405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reads</a:t>
            </a:r>
          </a:p>
        </p:txBody>
      </p:sp>
      <p:sp>
        <p:nvSpPr>
          <p:cNvPr id="181" name="Shape 181"/>
          <p:cNvSpPr txBox="1"/>
          <p:nvPr/>
        </p:nvSpPr>
        <p:spPr>
          <a:xfrm>
            <a:off x="3608725"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Get the </a:t>
            </a:r>
            <a:r>
              <a:rPr lang="en" sz="1100">
                <a:solidFill>
                  <a:srgbClr val="FFFFFF"/>
                </a:solidFill>
              </a:rPr>
              <a:t>read name using NCBI Bioproject accession</a:t>
            </a:r>
          </a:p>
        </p:txBody>
      </p:sp>
      <p:sp>
        <p:nvSpPr>
          <p:cNvPr id="182" name="Shape 182"/>
          <p:cNvSpPr txBox="1"/>
          <p:nvPr/>
        </p:nvSpPr>
        <p:spPr>
          <a:xfrm>
            <a:off x="5599700" y="22326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Used “sra toolkit” software on hpc-class</a:t>
            </a:r>
          </a:p>
        </p:txBody>
      </p:sp>
      <p:sp>
        <p:nvSpPr>
          <p:cNvPr id="183" name="Shape 183"/>
          <p:cNvSpPr txBox="1"/>
          <p:nvPr/>
        </p:nvSpPr>
        <p:spPr>
          <a:xfrm>
            <a:off x="3608725" y="28803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Reads’ names</a:t>
            </a:r>
          </a:p>
          <a:p>
            <a:pPr indent="0" lvl="0" marL="0" rtl="0" algn="ctr">
              <a:spcBef>
                <a:spcPts val="0"/>
              </a:spcBef>
              <a:buNone/>
            </a:pPr>
            <a:r>
              <a:rPr lang="en" sz="1100">
                <a:solidFill>
                  <a:srgbClr val="FFFFFF"/>
                </a:solidFill>
              </a:rPr>
              <a:t>(SRR.numbers)</a:t>
            </a:r>
          </a:p>
        </p:txBody>
      </p:sp>
      <p:sp>
        <p:nvSpPr>
          <p:cNvPr id="184" name="Shape 184"/>
          <p:cNvSpPr txBox="1"/>
          <p:nvPr/>
        </p:nvSpPr>
        <p:spPr>
          <a:xfrm>
            <a:off x="3608725" y="22191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Used “edirect” software</a:t>
            </a:r>
          </a:p>
        </p:txBody>
      </p:sp>
      <p:sp>
        <p:nvSpPr>
          <p:cNvPr id="185" name="Shape 185"/>
          <p:cNvSpPr txBox="1"/>
          <p:nvPr/>
        </p:nvSpPr>
        <p:spPr>
          <a:xfrm>
            <a:off x="1528525" y="2907338"/>
            <a:ext cx="5928900" cy="3579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esearch -db sra -query PRJNA244661 | efetch --format runinfo |cut -d "," -f 1 &gt; SRR.numbers</a:t>
            </a:r>
          </a:p>
        </p:txBody>
      </p:sp>
      <p:cxnSp>
        <p:nvCxnSpPr>
          <p:cNvPr id="186" name="Shape 186"/>
          <p:cNvCxnSpPr/>
          <p:nvPr/>
        </p:nvCxnSpPr>
        <p:spPr>
          <a:xfrm flipH="1" rot="10800000">
            <a:off x="3562525" y="3292000"/>
            <a:ext cx="46200" cy="501300"/>
          </a:xfrm>
          <a:prstGeom prst="straightConnector1">
            <a:avLst/>
          </a:prstGeom>
          <a:noFill/>
          <a:ln cap="flat" cmpd="sng" w="28575">
            <a:solidFill>
              <a:schemeClr val="dk2"/>
            </a:solidFill>
            <a:prstDash val="solid"/>
            <a:round/>
            <a:headEnd len="lg" w="lg" type="none"/>
            <a:tailEnd len="lg" w="lg" type="triangle"/>
          </a:ln>
        </p:spPr>
      </p:cxnSp>
      <p:cxnSp>
        <p:nvCxnSpPr>
          <p:cNvPr id="187" name="Shape 187"/>
          <p:cNvCxnSpPr/>
          <p:nvPr/>
        </p:nvCxnSpPr>
        <p:spPr>
          <a:xfrm flipH="1" rot="10800000">
            <a:off x="6915825" y="3338275"/>
            <a:ext cx="15300" cy="447300"/>
          </a:xfrm>
          <a:prstGeom prst="straightConnector1">
            <a:avLst/>
          </a:prstGeom>
          <a:noFill/>
          <a:ln cap="flat" cmpd="sng" w="28575">
            <a:solidFill>
              <a:schemeClr val="dk2"/>
            </a:solidFill>
            <a:prstDash val="solid"/>
            <a:round/>
            <a:headEnd len="lg" w="lg" type="none"/>
            <a:tailEnd len="lg" w="lg" type="triangle"/>
          </a:ln>
        </p:spPr>
      </p:cxnSp>
      <p:sp>
        <p:nvSpPr>
          <p:cNvPr id="188" name="Shape 188"/>
          <p:cNvSpPr txBox="1"/>
          <p:nvPr/>
        </p:nvSpPr>
        <p:spPr>
          <a:xfrm>
            <a:off x="2417575" y="3793300"/>
            <a:ext cx="2336100" cy="518100"/>
          </a:xfrm>
          <a:prstGeom prst="rect">
            <a:avLst/>
          </a:prstGeom>
          <a:noFill/>
          <a:ln>
            <a:noFill/>
          </a:ln>
        </p:spPr>
        <p:txBody>
          <a:bodyPr anchorCtr="0" anchor="ctr" bIns="91425" lIns="91425" rIns="91425" wrap="square" tIns="91425">
            <a:noAutofit/>
          </a:bodyPr>
          <a:lstStyle/>
          <a:p>
            <a:pPr indent="0" lvl="0" marL="0" algn="ctr">
              <a:spcBef>
                <a:spcPts val="0"/>
              </a:spcBef>
              <a:buNone/>
            </a:pPr>
            <a:r>
              <a:rPr lang="en"/>
              <a:t>Bioproject accession from paper</a:t>
            </a:r>
          </a:p>
        </p:txBody>
      </p:sp>
      <p:sp>
        <p:nvSpPr>
          <p:cNvPr id="189" name="Shape 189"/>
          <p:cNvSpPr txBox="1"/>
          <p:nvPr/>
        </p:nvSpPr>
        <p:spPr>
          <a:xfrm>
            <a:off x="5755425" y="3793300"/>
            <a:ext cx="2336100" cy="5181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lang="en"/>
              <a:t>List of read names</a:t>
            </a:r>
          </a:p>
        </p:txBody>
      </p:sp>
      <p:cxnSp>
        <p:nvCxnSpPr>
          <p:cNvPr id="190" name="Shape 190"/>
          <p:cNvCxnSpPr>
            <a:stCxn id="180" idx="3"/>
            <a:endCxn id="181" idx="1"/>
          </p:cNvCxnSpPr>
          <p:nvPr/>
        </p:nvCxnSpPr>
        <p:spPr>
          <a:xfrm>
            <a:off x="2672550" y="1808350"/>
            <a:ext cx="936300" cy="0"/>
          </a:xfrm>
          <a:prstGeom prst="straightConnector1">
            <a:avLst/>
          </a:prstGeom>
          <a:noFill/>
          <a:ln cap="flat" cmpd="sng" w="9525">
            <a:solidFill>
              <a:schemeClr val="dk2"/>
            </a:solidFill>
            <a:prstDash val="solid"/>
            <a:round/>
            <a:headEnd len="lg" w="lg" type="none"/>
            <a:tailEnd len="lg" w="lg" type="triangle"/>
          </a:ln>
        </p:spPr>
      </p:cxnSp>
      <p:cxnSp>
        <p:nvCxnSpPr>
          <p:cNvPr id="191" name="Shape 191"/>
          <p:cNvCxnSpPr>
            <a:stCxn id="181" idx="2"/>
            <a:endCxn id="184" idx="0"/>
          </p:cNvCxnSpPr>
          <p:nvPr/>
        </p:nvCxnSpPr>
        <p:spPr>
          <a:xfrm>
            <a:off x="4492975" y="2058850"/>
            <a:ext cx="0" cy="160200"/>
          </a:xfrm>
          <a:prstGeom prst="straightConnector1">
            <a:avLst/>
          </a:prstGeom>
          <a:noFill/>
          <a:ln cap="flat" cmpd="sng" w="9525">
            <a:solidFill>
              <a:schemeClr val="dk2"/>
            </a:solidFill>
            <a:prstDash val="solid"/>
            <a:round/>
            <a:headEnd len="lg" w="lg" type="none"/>
            <a:tailEnd len="lg" w="lg" type="triangle"/>
          </a:ln>
        </p:spPr>
      </p:cxnSp>
      <p:cxnSp>
        <p:nvCxnSpPr>
          <p:cNvPr id="192" name="Shape 192"/>
          <p:cNvCxnSpPr>
            <a:stCxn id="184" idx="2"/>
            <a:endCxn id="185" idx="0"/>
          </p:cNvCxnSpPr>
          <p:nvPr/>
        </p:nvCxnSpPr>
        <p:spPr>
          <a:xfrm>
            <a:off x="4492975" y="2720100"/>
            <a:ext cx="0" cy="187200"/>
          </a:xfrm>
          <a:prstGeom prst="straightConnector1">
            <a:avLst/>
          </a:prstGeom>
          <a:noFill/>
          <a:ln cap="flat" cmpd="sng" w="9525">
            <a:solidFill>
              <a:schemeClr val="dk2"/>
            </a:solidFill>
            <a:prstDash val="solid"/>
            <a:round/>
            <a:headEnd len="lg" w="lg" type="none"/>
            <a:tailEnd len="lg" w="lg" type="triangle"/>
          </a:ln>
        </p:spPr>
      </p:cxnSp>
      <p:sp>
        <p:nvSpPr>
          <p:cNvPr id="193" name="Shape 193"/>
          <p:cNvSpPr txBox="1"/>
          <p:nvPr/>
        </p:nvSpPr>
        <p:spPr>
          <a:xfrm>
            <a:off x="559970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Download the </a:t>
            </a:r>
            <a:r>
              <a:rPr lang="en" sz="1100">
                <a:solidFill>
                  <a:srgbClr val="FFFFFF"/>
                </a:solidFill>
              </a:rPr>
              <a:t>reads</a:t>
            </a:r>
          </a:p>
        </p:txBody>
      </p:sp>
      <p:cxnSp>
        <p:nvCxnSpPr>
          <p:cNvPr id="194" name="Shape 194"/>
          <p:cNvCxnSpPr>
            <a:stCxn id="181" idx="3"/>
            <a:endCxn id="193" idx="1"/>
          </p:cNvCxnSpPr>
          <p:nvPr/>
        </p:nvCxnSpPr>
        <p:spPr>
          <a:xfrm>
            <a:off x="5377225" y="1808350"/>
            <a:ext cx="222600" cy="0"/>
          </a:xfrm>
          <a:prstGeom prst="straightConnector1">
            <a:avLst/>
          </a:prstGeom>
          <a:noFill/>
          <a:ln cap="flat" cmpd="sng" w="9525">
            <a:solidFill>
              <a:schemeClr val="dk2"/>
            </a:solidFill>
            <a:prstDash val="solid"/>
            <a:round/>
            <a:headEnd len="lg" w="lg" type="none"/>
            <a:tailEnd len="lg" w="lg" type="triangle"/>
          </a:ln>
        </p:spPr>
      </p:cxnSp>
      <p:cxnSp>
        <p:nvCxnSpPr>
          <p:cNvPr id="195" name="Shape 195"/>
          <p:cNvCxnSpPr>
            <a:stCxn id="193" idx="2"/>
            <a:endCxn id="182" idx="0"/>
          </p:cNvCxnSpPr>
          <p:nvPr/>
        </p:nvCxnSpPr>
        <p:spPr>
          <a:xfrm>
            <a:off x="6483950" y="2058850"/>
            <a:ext cx="0" cy="1737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a:t>Description of Workflow</a:t>
            </a:r>
          </a:p>
        </p:txBody>
      </p:sp>
      <p:sp>
        <p:nvSpPr>
          <p:cNvPr id="201" name="Shape 201"/>
          <p:cNvSpPr txBox="1"/>
          <p:nvPr/>
        </p:nvSpPr>
        <p:spPr>
          <a:xfrm>
            <a:off x="3275125" y="1056775"/>
            <a:ext cx="24357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we really did</a:t>
            </a:r>
          </a:p>
        </p:txBody>
      </p:sp>
      <p:sp>
        <p:nvSpPr>
          <p:cNvPr id="202" name="Shape 202"/>
          <p:cNvSpPr txBox="1"/>
          <p:nvPr/>
        </p:nvSpPr>
        <p:spPr>
          <a:xfrm>
            <a:off x="508800" y="1056775"/>
            <a:ext cx="25590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the authors say</a:t>
            </a:r>
          </a:p>
        </p:txBody>
      </p:sp>
      <p:sp>
        <p:nvSpPr>
          <p:cNvPr id="203" name="Shape 203"/>
          <p:cNvSpPr txBox="1"/>
          <p:nvPr/>
        </p:nvSpPr>
        <p:spPr>
          <a:xfrm>
            <a:off x="90405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reads</a:t>
            </a:r>
          </a:p>
        </p:txBody>
      </p:sp>
      <p:sp>
        <p:nvSpPr>
          <p:cNvPr id="204" name="Shape 204"/>
          <p:cNvSpPr txBox="1"/>
          <p:nvPr/>
        </p:nvSpPr>
        <p:spPr>
          <a:xfrm>
            <a:off x="3608725"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Get the read name using NCBI Bioproject accession</a:t>
            </a:r>
          </a:p>
        </p:txBody>
      </p:sp>
      <p:sp>
        <p:nvSpPr>
          <p:cNvPr id="205" name="Shape 205"/>
          <p:cNvSpPr txBox="1"/>
          <p:nvPr/>
        </p:nvSpPr>
        <p:spPr>
          <a:xfrm>
            <a:off x="5599700" y="22326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Used “sra toolkit” software on hpc-class</a:t>
            </a:r>
          </a:p>
        </p:txBody>
      </p:sp>
      <p:sp>
        <p:nvSpPr>
          <p:cNvPr id="206" name="Shape 206"/>
          <p:cNvSpPr txBox="1"/>
          <p:nvPr/>
        </p:nvSpPr>
        <p:spPr>
          <a:xfrm>
            <a:off x="3608725" y="28803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Reads’ names</a:t>
            </a:r>
          </a:p>
          <a:p>
            <a:pPr indent="0" lvl="0" marL="0" rtl="0" algn="ctr">
              <a:spcBef>
                <a:spcPts val="0"/>
              </a:spcBef>
              <a:buNone/>
            </a:pPr>
            <a:r>
              <a:rPr lang="en" sz="1100">
                <a:solidFill>
                  <a:srgbClr val="FFFFFF"/>
                </a:solidFill>
              </a:rPr>
              <a:t>(SRR.numbers)</a:t>
            </a:r>
          </a:p>
        </p:txBody>
      </p:sp>
      <p:sp>
        <p:nvSpPr>
          <p:cNvPr id="207" name="Shape 207"/>
          <p:cNvSpPr txBox="1"/>
          <p:nvPr/>
        </p:nvSpPr>
        <p:spPr>
          <a:xfrm>
            <a:off x="3608725" y="22191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Used “edirect” software</a:t>
            </a:r>
          </a:p>
        </p:txBody>
      </p:sp>
      <p:cxnSp>
        <p:nvCxnSpPr>
          <p:cNvPr id="208" name="Shape 208"/>
          <p:cNvCxnSpPr>
            <a:stCxn id="203" idx="3"/>
            <a:endCxn id="204" idx="1"/>
          </p:cNvCxnSpPr>
          <p:nvPr/>
        </p:nvCxnSpPr>
        <p:spPr>
          <a:xfrm>
            <a:off x="2672550" y="1808350"/>
            <a:ext cx="936300" cy="0"/>
          </a:xfrm>
          <a:prstGeom prst="straightConnector1">
            <a:avLst/>
          </a:prstGeom>
          <a:noFill/>
          <a:ln cap="flat" cmpd="sng" w="9525">
            <a:solidFill>
              <a:schemeClr val="dk2"/>
            </a:solidFill>
            <a:prstDash val="solid"/>
            <a:round/>
            <a:headEnd len="lg" w="lg" type="none"/>
            <a:tailEnd len="lg" w="lg" type="triangle"/>
          </a:ln>
        </p:spPr>
      </p:cxnSp>
      <p:cxnSp>
        <p:nvCxnSpPr>
          <p:cNvPr id="209" name="Shape 209"/>
          <p:cNvCxnSpPr>
            <a:stCxn id="204" idx="2"/>
            <a:endCxn id="207" idx="0"/>
          </p:cNvCxnSpPr>
          <p:nvPr/>
        </p:nvCxnSpPr>
        <p:spPr>
          <a:xfrm>
            <a:off x="4492975" y="2058850"/>
            <a:ext cx="0" cy="160200"/>
          </a:xfrm>
          <a:prstGeom prst="straightConnector1">
            <a:avLst/>
          </a:prstGeom>
          <a:noFill/>
          <a:ln cap="flat" cmpd="sng" w="9525">
            <a:solidFill>
              <a:schemeClr val="dk2"/>
            </a:solidFill>
            <a:prstDash val="solid"/>
            <a:round/>
            <a:headEnd len="lg" w="lg" type="none"/>
            <a:tailEnd len="lg" w="lg" type="triangle"/>
          </a:ln>
        </p:spPr>
      </p:cxnSp>
      <p:cxnSp>
        <p:nvCxnSpPr>
          <p:cNvPr id="210" name="Shape 210"/>
          <p:cNvCxnSpPr>
            <a:stCxn id="207" idx="2"/>
            <a:endCxn id="211" idx="0"/>
          </p:cNvCxnSpPr>
          <p:nvPr/>
        </p:nvCxnSpPr>
        <p:spPr>
          <a:xfrm>
            <a:off x="4492975" y="2720100"/>
            <a:ext cx="0" cy="187200"/>
          </a:xfrm>
          <a:prstGeom prst="straightConnector1">
            <a:avLst/>
          </a:prstGeom>
          <a:noFill/>
          <a:ln cap="flat" cmpd="sng" w="9525">
            <a:solidFill>
              <a:schemeClr val="dk2"/>
            </a:solidFill>
            <a:prstDash val="solid"/>
            <a:round/>
            <a:headEnd len="lg" w="lg" type="none"/>
            <a:tailEnd len="lg" w="lg" type="triangle"/>
          </a:ln>
        </p:spPr>
      </p:cxnSp>
      <p:sp>
        <p:nvSpPr>
          <p:cNvPr id="212" name="Shape 212"/>
          <p:cNvSpPr txBox="1"/>
          <p:nvPr/>
        </p:nvSpPr>
        <p:spPr>
          <a:xfrm>
            <a:off x="559970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Download the reads</a:t>
            </a:r>
          </a:p>
        </p:txBody>
      </p:sp>
      <p:cxnSp>
        <p:nvCxnSpPr>
          <p:cNvPr id="213" name="Shape 213"/>
          <p:cNvCxnSpPr>
            <a:stCxn id="204" idx="3"/>
            <a:endCxn id="212" idx="1"/>
          </p:cNvCxnSpPr>
          <p:nvPr/>
        </p:nvCxnSpPr>
        <p:spPr>
          <a:xfrm>
            <a:off x="5377225" y="1808350"/>
            <a:ext cx="222600" cy="0"/>
          </a:xfrm>
          <a:prstGeom prst="straightConnector1">
            <a:avLst/>
          </a:prstGeom>
          <a:noFill/>
          <a:ln cap="flat" cmpd="sng" w="9525">
            <a:solidFill>
              <a:schemeClr val="dk2"/>
            </a:solidFill>
            <a:prstDash val="solid"/>
            <a:round/>
            <a:headEnd len="lg" w="lg" type="none"/>
            <a:tailEnd len="lg" w="lg" type="triangle"/>
          </a:ln>
        </p:spPr>
      </p:cxnSp>
      <p:cxnSp>
        <p:nvCxnSpPr>
          <p:cNvPr id="214" name="Shape 214"/>
          <p:cNvCxnSpPr>
            <a:stCxn id="212" idx="2"/>
            <a:endCxn id="205" idx="0"/>
          </p:cNvCxnSpPr>
          <p:nvPr/>
        </p:nvCxnSpPr>
        <p:spPr>
          <a:xfrm>
            <a:off x="6483950" y="2058850"/>
            <a:ext cx="0" cy="173700"/>
          </a:xfrm>
          <a:prstGeom prst="straightConnector1">
            <a:avLst/>
          </a:prstGeom>
          <a:noFill/>
          <a:ln cap="flat" cmpd="sng" w="9525">
            <a:solidFill>
              <a:schemeClr val="dk2"/>
            </a:solidFill>
            <a:prstDash val="solid"/>
            <a:round/>
            <a:headEnd len="lg" w="lg" type="none"/>
            <a:tailEnd len="lg" w="lg" type="triangle"/>
          </a:ln>
        </p:spPr>
      </p:cxnSp>
      <p:sp>
        <p:nvSpPr>
          <p:cNvPr id="215" name="Shape 215"/>
          <p:cNvSpPr txBox="1"/>
          <p:nvPr/>
        </p:nvSpPr>
        <p:spPr>
          <a:xfrm>
            <a:off x="4281050" y="3659100"/>
            <a:ext cx="44499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sz="1100">
                <a:solidFill>
                  <a:srgbClr val="FFFFFF"/>
                </a:solidFill>
              </a:rPr>
              <a:t>cat SRR.numbers | xargs -P 6 -I xx fastq-dump --split-files --gzip xx</a:t>
            </a:r>
          </a:p>
        </p:txBody>
      </p:sp>
      <p:cxnSp>
        <p:nvCxnSpPr>
          <p:cNvPr id="216" name="Shape 216"/>
          <p:cNvCxnSpPr>
            <a:stCxn id="205" idx="2"/>
            <a:endCxn id="215" idx="0"/>
          </p:cNvCxnSpPr>
          <p:nvPr/>
        </p:nvCxnSpPr>
        <p:spPr>
          <a:xfrm>
            <a:off x="6483950" y="2733600"/>
            <a:ext cx="22200" cy="9255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b="1" lang="en"/>
              <a:t>Description of Workflow</a:t>
            </a:r>
          </a:p>
        </p:txBody>
      </p:sp>
      <p:sp>
        <p:nvSpPr>
          <p:cNvPr id="222" name="Shape 222"/>
          <p:cNvSpPr txBox="1"/>
          <p:nvPr/>
        </p:nvSpPr>
        <p:spPr>
          <a:xfrm>
            <a:off x="508800" y="1056775"/>
            <a:ext cx="25590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the authors say</a:t>
            </a:r>
          </a:p>
        </p:txBody>
      </p:sp>
      <p:sp>
        <p:nvSpPr>
          <p:cNvPr id="223" name="Shape 223"/>
          <p:cNvSpPr txBox="1"/>
          <p:nvPr/>
        </p:nvSpPr>
        <p:spPr>
          <a:xfrm>
            <a:off x="904050" y="15578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reads</a:t>
            </a:r>
          </a:p>
        </p:txBody>
      </p:sp>
      <p:sp>
        <p:nvSpPr>
          <p:cNvPr id="224" name="Shape 224"/>
          <p:cNvSpPr txBox="1"/>
          <p:nvPr/>
        </p:nvSpPr>
        <p:spPr>
          <a:xfrm>
            <a:off x="904050" y="2268913"/>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Tophat</a:t>
            </a:r>
          </a:p>
        </p:txBody>
      </p:sp>
      <p:sp>
        <p:nvSpPr>
          <p:cNvPr id="225" name="Shape 225"/>
          <p:cNvSpPr txBox="1"/>
          <p:nvPr/>
        </p:nvSpPr>
        <p:spPr>
          <a:xfrm>
            <a:off x="904050" y="298000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Bam to counts</a:t>
            </a:r>
          </a:p>
        </p:txBody>
      </p:sp>
      <p:sp>
        <p:nvSpPr>
          <p:cNvPr id="226" name="Shape 226"/>
          <p:cNvSpPr txBox="1"/>
          <p:nvPr/>
        </p:nvSpPr>
        <p:spPr>
          <a:xfrm>
            <a:off x="904050" y="3691075"/>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DESeq</a:t>
            </a:r>
          </a:p>
        </p:txBody>
      </p:sp>
      <p:sp>
        <p:nvSpPr>
          <p:cNvPr id="227" name="Shape 227"/>
          <p:cNvSpPr txBox="1"/>
          <p:nvPr/>
        </p:nvSpPr>
        <p:spPr>
          <a:xfrm>
            <a:off x="904050" y="4402150"/>
            <a:ext cx="1768500" cy="501000"/>
          </a:xfrm>
          <a:prstGeom prst="rect">
            <a:avLst/>
          </a:prstGeom>
          <a:solidFill>
            <a:srgbClr val="000000"/>
          </a:solidFill>
          <a:ln cap="flat" cmpd="sng" w="9525">
            <a:solidFill>
              <a:srgbClr val="00FFFF"/>
            </a:solidFill>
            <a:prstDash val="solid"/>
            <a:round/>
            <a:headEnd len="med" w="med" type="none"/>
            <a:tailEnd len="med" w="med" type="none"/>
          </a:ln>
        </p:spPr>
        <p:txBody>
          <a:bodyPr anchorCtr="0" anchor="ctr" bIns="91425" lIns="91425" rIns="91425" wrap="square" tIns="91425">
            <a:noAutofit/>
          </a:bodyPr>
          <a:lstStyle/>
          <a:p>
            <a:pPr indent="0" lvl="0" marL="0" rtl="0" algn="ctr">
              <a:spcBef>
                <a:spcPts val="0"/>
              </a:spcBef>
              <a:buNone/>
            </a:pPr>
            <a:r>
              <a:rPr lang="en">
                <a:solidFill>
                  <a:srgbClr val="FFFFFF"/>
                </a:solidFill>
              </a:rPr>
              <a:t>Happiness</a:t>
            </a:r>
          </a:p>
        </p:txBody>
      </p:sp>
      <p:cxnSp>
        <p:nvCxnSpPr>
          <p:cNvPr id="228" name="Shape 228"/>
          <p:cNvCxnSpPr>
            <a:stCxn id="223" idx="2"/>
            <a:endCxn id="224" idx="0"/>
          </p:cNvCxnSpPr>
          <p:nvPr/>
        </p:nvCxnSpPr>
        <p:spPr>
          <a:xfrm>
            <a:off x="1788300" y="2058850"/>
            <a:ext cx="0" cy="210000"/>
          </a:xfrm>
          <a:prstGeom prst="straightConnector1">
            <a:avLst/>
          </a:prstGeom>
          <a:noFill/>
          <a:ln cap="flat" cmpd="sng" w="9525">
            <a:solidFill>
              <a:schemeClr val="dk2"/>
            </a:solidFill>
            <a:prstDash val="solid"/>
            <a:round/>
            <a:headEnd len="lg" w="lg" type="none"/>
            <a:tailEnd len="lg" w="lg" type="triangle"/>
          </a:ln>
        </p:spPr>
      </p:cxnSp>
      <p:cxnSp>
        <p:nvCxnSpPr>
          <p:cNvPr id="229" name="Shape 229"/>
          <p:cNvCxnSpPr>
            <a:stCxn id="224" idx="2"/>
            <a:endCxn id="225" idx="0"/>
          </p:cNvCxnSpPr>
          <p:nvPr/>
        </p:nvCxnSpPr>
        <p:spPr>
          <a:xfrm>
            <a:off x="1788300" y="2769913"/>
            <a:ext cx="0" cy="210000"/>
          </a:xfrm>
          <a:prstGeom prst="straightConnector1">
            <a:avLst/>
          </a:prstGeom>
          <a:noFill/>
          <a:ln cap="flat" cmpd="sng" w="9525">
            <a:solidFill>
              <a:schemeClr val="dk2"/>
            </a:solidFill>
            <a:prstDash val="solid"/>
            <a:round/>
            <a:headEnd len="lg" w="lg" type="none"/>
            <a:tailEnd len="lg" w="lg" type="triangle"/>
          </a:ln>
        </p:spPr>
      </p:cxnSp>
      <p:cxnSp>
        <p:nvCxnSpPr>
          <p:cNvPr id="230" name="Shape 230"/>
          <p:cNvCxnSpPr>
            <a:stCxn id="225" idx="2"/>
            <a:endCxn id="226" idx="0"/>
          </p:cNvCxnSpPr>
          <p:nvPr/>
        </p:nvCxnSpPr>
        <p:spPr>
          <a:xfrm>
            <a:off x="1788300" y="3481000"/>
            <a:ext cx="0" cy="210000"/>
          </a:xfrm>
          <a:prstGeom prst="straightConnector1">
            <a:avLst/>
          </a:prstGeom>
          <a:noFill/>
          <a:ln cap="flat" cmpd="sng" w="9525">
            <a:solidFill>
              <a:schemeClr val="dk2"/>
            </a:solidFill>
            <a:prstDash val="solid"/>
            <a:round/>
            <a:headEnd len="lg" w="lg" type="none"/>
            <a:tailEnd len="lg" w="lg" type="triangle"/>
          </a:ln>
        </p:spPr>
      </p:cxnSp>
      <p:cxnSp>
        <p:nvCxnSpPr>
          <p:cNvPr id="231" name="Shape 231"/>
          <p:cNvCxnSpPr>
            <a:stCxn id="226" idx="2"/>
            <a:endCxn id="227" idx="0"/>
          </p:cNvCxnSpPr>
          <p:nvPr/>
        </p:nvCxnSpPr>
        <p:spPr>
          <a:xfrm>
            <a:off x="1788300" y="4192075"/>
            <a:ext cx="0" cy="210000"/>
          </a:xfrm>
          <a:prstGeom prst="straightConnector1">
            <a:avLst/>
          </a:prstGeom>
          <a:noFill/>
          <a:ln cap="flat" cmpd="sng" w="9525">
            <a:solidFill>
              <a:schemeClr val="dk2"/>
            </a:solidFill>
            <a:prstDash val="solid"/>
            <a:round/>
            <a:headEnd len="lg" w="lg" type="none"/>
            <a:tailEnd len="lg" w="lg" type="triangle"/>
          </a:ln>
        </p:spPr>
      </p:cxnSp>
      <p:sp>
        <p:nvSpPr>
          <p:cNvPr id="232" name="Shape 232"/>
          <p:cNvSpPr txBox="1"/>
          <p:nvPr/>
        </p:nvSpPr>
        <p:spPr>
          <a:xfrm>
            <a:off x="2887675" y="1479700"/>
            <a:ext cx="5362200" cy="657300"/>
          </a:xfrm>
          <a:prstGeom prst="rect">
            <a:avLst/>
          </a:prstGeom>
          <a:noFill/>
          <a:ln>
            <a:noFill/>
          </a:ln>
        </p:spPr>
        <p:txBody>
          <a:bodyPr anchorCtr="0" anchor="ctr" bIns="91425" lIns="91425" rIns="91425" wrap="square" tIns="91425">
            <a:noAutofit/>
          </a:bodyPr>
          <a:lstStyle/>
          <a:p>
            <a:pPr indent="0" lvl="0" marL="0">
              <a:spcBef>
                <a:spcPts val="0"/>
              </a:spcBef>
              <a:buNone/>
            </a:pPr>
            <a:r>
              <a:rPr lang="en"/>
              <a:t>33 runs = 66 files = 85 Gb = need a script to download</a:t>
            </a:r>
          </a:p>
        </p:txBody>
      </p:sp>
      <p:sp>
        <p:nvSpPr>
          <p:cNvPr id="233" name="Shape 233"/>
          <p:cNvSpPr txBox="1"/>
          <p:nvPr/>
        </p:nvSpPr>
        <p:spPr>
          <a:xfrm>
            <a:off x="2887675" y="2190775"/>
            <a:ext cx="5362200" cy="657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Had to </a:t>
            </a:r>
            <a:r>
              <a:rPr lang="en"/>
              <a:t>infer</a:t>
            </a:r>
            <a:r>
              <a:rPr lang="en"/>
              <a:t> insert size and standard deviation and arguments.Used a batch script to go over all files</a:t>
            </a:r>
          </a:p>
        </p:txBody>
      </p:sp>
      <p:sp>
        <p:nvSpPr>
          <p:cNvPr id="234" name="Shape 234"/>
          <p:cNvSpPr txBox="1"/>
          <p:nvPr/>
        </p:nvSpPr>
        <p:spPr>
          <a:xfrm>
            <a:off x="2887675" y="2901850"/>
            <a:ext cx="5362200" cy="657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Not in the hpc-class, used HTSeq-count.</a:t>
            </a:r>
          </a:p>
        </p:txBody>
      </p:sp>
      <p:sp>
        <p:nvSpPr>
          <p:cNvPr id="235" name="Shape 235"/>
          <p:cNvSpPr txBox="1"/>
          <p:nvPr/>
        </p:nvSpPr>
        <p:spPr>
          <a:xfrm>
            <a:off x="2887675" y="3612925"/>
            <a:ext cx="2816400" cy="657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Work as intended, had to figure out how to use it</a:t>
            </a:r>
          </a:p>
        </p:txBody>
      </p:sp>
      <p:sp>
        <p:nvSpPr>
          <p:cNvPr id="236" name="Shape 236"/>
          <p:cNvSpPr txBox="1"/>
          <p:nvPr/>
        </p:nvSpPr>
        <p:spPr>
          <a:xfrm>
            <a:off x="2887675" y="4324000"/>
            <a:ext cx="2816400" cy="657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Well...</a:t>
            </a:r>
          </a:p>
        </p:txBody>
      </p:sp>
      <p:sp>
        <p:nvSpPr>
          <p:cNvPr id="237" name="Shape 237"/>
          <p:cNvSpPr txBox="1"/>
          <p:nvPr/>
        </p:nvSpPr>
        <p:spPr>
          <a:xfrm>
            <a:off x="3370175" y="1056775"/>
            <a:ext cx="2559000" cy="501000"/>
          </a:xfrm>
          <a:prstGeom prst="rect">
            <a:avLst/>
          </a:prstGeom>
          <a:noFill/>
          <a:ln>
            <a:noFill/>
          </a:ln>
        </p:spPr>
        <p:txBody>
          <a:bodyPr anchorCtr="0" anchor="ctr" bIns="91425" lIns="91425" rIns="91425" wrap="square" tIns="91425">
            <a:noAutofit/>
          </a:bodyPr>
          <a:lstStyle/>
          <a:p>
            <a:pPr indent="0" lvl="0" marL="0" rtl="0" algn="ctr">
              <a:spcBef>
                <a:spcPts val="0"/>
              </a:spcBef>
              <a:buNone/>
            </a:pPr>
            <a:r>
              <a:rPr b="1" lang="en" sz="1800"/>
              <a:t>What we did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Documentation Overview</a:t>
            </a:r>
          </a:p>
        </p:txBody>
      </p:sp>
      <p:sp>
        <p:nvSpPr>
          <p:cNvPr id="243" name="Shape 24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We used the following documenting resources for our work:</a:t>
            </a:r>
          </a:p>
          <a:p>
            <a:pPr indent="-342900" lvl="0" marL="457200" rtl="0">
              <a:spcBef>
                <a:spcPts val="0"/>
              </a:spcBef>
              <a:spcAft>
                <a:spcPts val="0"/>
              </a:spcAft>
              <a:buSzPts val="1800"/>
              <a:buChar char="●"/>
            </a:pPr>
            <a:r>
              <a:rPr lang="en"/>
              <a:t>Github repository, containing:</a:t>
            </a:r>
          </a:p>
          <a:p>
            <a:pPr indent="-317500" lvl="1" marL="914400" rtl="0">
              <a:spcBef>
                <a:spcPts val="0"/>
              </a:spcBef>
              <a:spcAft>
                <a:spcPts val="0"/>
              </a:spcAft>
              <a:buSzPts val="1400"/>
              <a:buChar char="○"/>
            </a:pPr>
            <a:r>
              <a:rPr lang="en"/>
              <a:t>Commented scripts</a:t>
            </a:r>
          </a:p>
          <a:p>
            <a:pPr indent="-317500" lvl="1" marL="914400" rtl="0">
              <a:spcBef>
                <a:spcPts val="0"/>
              </a:spcBef>
              <a:spcAft>
                <a:spcPts val="0"/>
              </a:spcAft>
              <a:buSzPts val="1400"/>
              <a:buChar char="○"/>
            </a:pPr>
            <a:r>
              <a:rPr lang="en"/>
              <a:t>Readme files</a:t>
            </a:r>
          </a:p>
          <a:p>
            <a:pPr indent="-317500" lvl="1" marL="914400" rtl="0">
              <a:spcBef>
                <a:spcPts val="0"/>
              </a:spcBef>
              <a:spcAft>
                <a:spcPts val="0"/>
              </a:spcAft>
              <a:buSzPts val="1400"/>
              <a:buChar char="○"/>
            </a:pPr>
            <a:r>
              <a:rPr lang="en"/>
              <a:t>Project paper</a:t>
            </a:r>
          </a:p>
          <a:p>
            <a:pPr indent="-317500" lvl="1" marL="914400" rtl="0">
              <a:spcBef>
                <a:spcPts val="0"/>
              </a:spcBef>
              <a:buSzPts val="1400"/>
              <a:buChar char="○"/>
            </a:pPr>
            <a:r>
              <a:rPr lang="en"/>
              <a:t>Analysis results</a:t>
            </a:r>
          </a:p>
          <a:p>
            <a:pPr indent="0" lvl="0" marL="457200" rtl="0">
              <a:spcBef>
                <a:spcPts val="0"/>
              </a:spcBef>
              <a:buNone/>
            </a:pPr>
            <a:r>
              <a:rPr lang="en"/>
              <a:t>Note: the GitHub repository is not big enough to store the raw files, the analyzed files, or any intermediate results.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First results: looking at the count data</a:t>
            </a:r>
          </a:p>
        </p:txBody>
      </p:sp>
      <p:pic>
        <p:nvPicPr>
          <p:cNvPr id="249" name="Shape 249"/>
          <p:cNvPicPr preferRelativeResize="0"/>
          <p:nvPr/>
        </p:nvPicPr>
        <p:blipFill>
          <a:blip r:embed="rId3">
            <a:alphaModFix/>
          </a:blip>
          <a:stretch>
            <a:fillRect/>
          </a:stretch>
        </p:blipFill>
        <p:spPr>
          <a:xfrm>
            <a:off x="1837675" y="1090075"/>
            <a:ext cx="4806850" cy="3832274"/>
          </a:xfrm>
          <a:prstGeom prst="rect">
            <a:avLst/>
          </a:prstGeom>
          <a:noFill/>
          <a:ln>
            <a:noFill/>
          </a:ln>
        </p:spPr>
      </p:pic>
      <p:sp>
        <p:nvSpPr>
          <p:cNvPr id="250" name="Shape 250"/>
          <p:cNvSpPr/>
          <p:nvPr/>
        </p:nvSpPr>
        <p:spPr>
          <a:xfrm>
            <a:off x="1636675" y="3139925"/>
            <a:ext cx="5372700" cy="1930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1" name="Shape 251"/>
          <p:cNvSpPr txBox="1"/>
          <p:nvPr>
            <p:ph idx="1" type="body"/>
          </p:nvPr>
        </p:nvSpPr>
        <p:spPr>
          <a:xfrm>
            <a:off x="1761475" y="3287250"/>
            <a:ext cx="5069700" cy="1160100"/>
          </a:xfrm>
          <a:prstGeom prst="rect">
            <a:avLst/>
          </a:prstGeom>
          <a:solidFill>
            <a:srgbClr val="000000"/>
          </a:solidFill>
          <a:ln cap="flat" cmpd="sng" w="9525">
            <a:solidFill>
              <a:srgbClr val="FFFFFF"/>
            </a:solidFill>
            <a:prstDash val="solid"/>
            <a:round/>
            <a:headEnd len="med" w="med" type="none"/>
            <a:tailEnd len="med" w="med" type="none"/>
          </a:ln>
        </p:spPr>
        <p:txBody>
          <a:bodyPr anchorCtr="0" anchor="t" bIns="91425" lIns="91425" rIns="91425" wrap="square" tIns="91425">
            <a:noAutofit/>
          </a:bodyPr>
          <a:lstStyle/>
          <a:p>
            <a:pPr indent="0" lvl="0" marL="0" rtl="0">
              <a:lnSpc>
                <a:spcPct val="100000"/>
              </a:lnSpc>
              <a:spcBef>
                <a:spcPts val="0"/>
              </a:spcBef>
              <a:spcAft>
                <a:spcPts val="0"/>
              </a:spcAft>
              <a:buNone/>
            </a:pPr>
            <a:r>
              <a:rPr lang="en" sz="900">
                <a:solidFill>
                  <a:srgbClr val="00FF00"/>
                </a:solidFill>
              </a:rPr>
              <a:t>[chrisfm@hpc-class input_files]$ ls -lh SRR1685982* SRR1819622* SRR1819624*</a:t>
            </a:r>
          </a:p>
          <a:p>
            <a:pPr indent="0" lvl="0" marL="0" rtl="0">
              <a:lnSpc>
                <a:spcPct val="100000"/>
              </a:lnSpc>
              <a:spcBef>
                <a:spcPts val="0"/>
              </a:spcBef>
              <a:spcAft>
                <a:spcPts val="0"/>
              </a:spcAft>
              <a:buNone/>
            </a:pPr>
            <a:r>
              <a:rPr lang="en" sz="900">
                <a:solidFill>
                  <a:srgbClr val="00FF00"/>
                </a:solidFill>
              </a:rPr>
              <a:t>-rw-r--r--. 1 chrisfm dusers 640M Dec  1 06:57 SRR1685982_1.fastq.gz</a:t>
            </a:r>
          </a:p>
          <a:p>
            <a:pPr indent="0" lvl="0" marL="0" rtl="0">
              <a:lnSpc>
                <a:spcPct val="100000"/>
              </a:lnSpc>
              <a:spcBef>
                <a:spcPts val="0"/>
              </a:spcBef>
              <a:spcAft>
                <a:spcPts val="0"/>
              </a:spcAft>
              <a:buNone/>
            </a:pPr>
            <a:r>
              <a:rPr lang="en" sz="900">
                <a:solidFill>
                  <a:srgbClr val="00FF00"/>
                </a:solidFill>
              </a:rPr>
              <a:t>-rw-r--r--. 1 chrisfm dusers 661M Dec  1 06:57 SRR1685982_2.fastq.gz</a:t>
            </a:r>
          </a:p>
          <a:p>
            <a:pPr indent="0" lvl="0" marL="0" rtl="0">
              <a:lnSpc>
                <a:spcPct val="100000"/>
              </a:lnSpc>
              <a:spcBef>
                <a:spcPts val="0"/>
              </a:spcBef>
              <a:spcAft>
                <a:spcPts val="0"/>
              </a:spcAft>
              <a:buNone/>
            </a:pPr>
            <a:r>
              <a:rPr lang="en" sz="900">
                <a:solidFill>
                  <a:srgbClr val="00FF00"/>
                </a:solidFill>
              </a:rPr>
              <a:t>-rw-r--r--. 1 chrisfm dusers 2.0G Dec  1 09:03 SRR1819622_1.fastq.gz</a:t>
            </a:r>
          </a:p>
          <a:p>
            <a:pPr indent="0" lvl="0" marL="0" rtl="0">
              <a:lnSpc>
                <a:spcPct val="100000"/>
              </a:lnSpc>
              <a:spcBef>
                <a:spcPts val="0"/>
              </a:spcBef>
              <a:spcAft>
                <a:spcPts val="0"/>
              </a:spcAft>
              <a:buNone/>
            </a:pPr>
            <a:r>
              <a:rPr lang="en" sz="900">
                <a:solidFill>
                  <a:srgbClr val="00FF00"/>
                </a:solidFill>
              </a:rPr>
              <a:t>-rw-r--r--. 1 chrisfm dusers 2.0G Dec  1 09:03 SRR1819622_2.fastq.gz</a:t>
            </a:r>
          </a:p>
          <a:p>
            <a:pPr indent="0" lvl="0" marL="0" rtl="0">
              <a:lnSpc>
                <a:spcPct val="100000"/>
              </a:lnSpc>
              <a:spcBef>
                <a:spcPts val="0"/>
              </a:spcBef>
              <a:spcAft>
                <a:spcPts val="0"/>
              </a:spcAft>
              <a:buNone/>
            </a:pPr>
            <a:r>
              <a:rPr lang="en" sz="900">
                <a:solidFill>
                  <a:srgbClr val="00FF00"/>
                </a:solidFill>
              </a:rPr>
              <a:t>-rw-r--r--. 1 chrisfm dusers 2.7G Dec  1 09:21 SRR1819624_1.fastq.gz</a:t>
            </a:r>
          </a:p>
          <a:p>
            <a:pPr indent="0" lvl="0" marL="0" rtl="0">
              <a:lnSpc>
                <a:spcPct val="100000"/>
              </a:lnSpc>
              <a:spcBef>
                <a:spcPts val="0"/>
              </a:spcBef>
              <a:spcAft>
                <a:spcPts val="0"/>
              </a:spcAft>
              <a:buNone/>
            </a:pPr>
            <a:r>
              <a:rPr lang="en" sz="900">
                <a:solidFill>
                  <a:srgbClr val="00FF00"/>
                </a:solidFill>
              </a:rPr>
              <a:t>-rw-r--r--. 1 chrisfm dusers 2.7G Dec  1 09:21 SRR1819624_2.fastq.gz</a:t>
            </a:r>
          </a:p>
          <a:p>
            <a:pPr indent="0" lvl="0" marL="0" rtl="0">
              <a:lnSpc>
                <a:spcPct val="100000"/>
              </a:lnSpc>
              <a:spcBef>
                <a:spcPts val="0"/>
              </a:spcBef>
              <a:spcAft>
                <a:spcPts val="0"/>
              </a:spcAft>
              <a:buNone/>
            </a:pPr>
            <a:r>
              <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idx="1" type="subTitle"/>
          </p:nvPr>
        </p:nvSpPr>
        <p:spPr>
          <a:xfrm>
            <a:off x="1649975" y="3592600"/>
            <a:ext cx="6339900" cy="609600"/>
          </a:xfrm>
          <a:prstGeom prst="rect">
            <a:avLst/>
          </a:prstGeom>
          <a:solidFill>
            <a:schemeClr val="lt1"/>
          </a:solidFill>
          <a:ln cap="flat" cmpd="sng" w="9525">
            <a:solidFill>
              <a:schemeClr val="lt1"/>
            </a:solidFill>
            <a:prstDash val="solid"/>
            <a:round/>
            <a:headEnd len="med" w="med" type="none"/>
            <a:tailEnd len="med" w="med" type="none"/>
          </a:ln>
        </p:spPr>
        <p:txBody>
          <a:bodyPr anchorCtr="0" anchor="t" bIns="91425" lIns="91425" rIns="91425" wrap="square" tIns="91425">
            <a:noAutofit/>
          </a:bodyPr>
          <a:lstStyle/>
          <a:p>
            <a:pPr indent="0" lvl="0" marL="0" rtl="0">
              <a:spcBef>
                <a:spcPts val="0"/>
              </a:spcBef>
              <a:buNone/>
            </a:pPr>
            <a:r>
              <a:rPr b="1" lang="en" sz="1200">
                <a:solidFill>
                  <a:srgbClr val="000000"/>
                </a:solidFill>
                <a:latin typeface="Times New Roman"/>
                <a:ea typeface="Times New Roman"/>
                <a:cs typeface="Times New Roman"/>
                <a:sym typeface="Times New Roman"/>
              </a:rPr>
              <a:t>Reproduced by</a:t>
            </a:r>
          </a:p>
          <a:p>
            <a:pPr indent="0" lvl="0" marL="0" rtl="0">
              <a:spcBef>
                <a:spcPts val="0"/>
              </a:spcBef>
              <a:buNone/>
            </a:pPr>
            <a:r>
              <a:rPr b="1" lang="en" sz="1200">
                <a:solidFill>
                  <a:srgbClr val="000000"/>
                </a:solidFill>
                <a:latin typeface="Times New Roman"/>
                <a:ea typeface="Times New Roman"/>
                <a:cs typeface="Times New Roman"/>
                <a:sym typeface="Times New Roman"/>
              </a:rPr>
              <a:t> Christian Montes, Maxwell McReynolds, Brian Zebosi</a:t>
            </a:r>
          </a:p>
        </p:txBody>
      </p:sp>
      <p:pic>
        <p:nvPicPr>
          <p:cNvPr id="60" name="Shape 60"/>
          <p:cNvPicPr preferRelativeResize="0"/>
          <p:nvPr/>
        </p:nvPicPr>
        <p:blipFill>
          <a:blip r:embed="rId4">
            <a:alphaModFix/>
          </a:blip>
          <a:stretch>
            <a:fillRect/>
          </a:stretch>
        </p:blipFill>
        <p:spPr>
          <a:xfrm>
            <a:off x="152400" y="152400"/>
            <a:ext cx="8839201" cy="2654029"/>
          </a:xfrm>
          <a:prstGeom prst="rect">
            <a:avLst/>
          </a:prstGeom>
          <a:noFill/>
          <a:ln>
            <a:noFill/>
          </a:ln>
        </p:spPr>
      </p:pic>
      <p:sp>
        <p:nvSpPr>
          <p:cNvPr id="61" name="Shape 61"/>
          <p:cNvSpPr txBox="1"/>
          <p:nvPr/>
        </p:nvSpPr>
        <p:spPr>
          <a:xfrm>
            <a:off x="3698225" y="4123300"/>
            <a:ext cx="4896900" cy="5712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Results Comparison, Differentially Expressed Genes </a:t>
            </a:r>
          </a:p>
        </p:txBody>
      </p:sp>
      <p:pic>
        <p:nvPicPr>
          <p:cNvPr id="257" name="Shape 257"/>
          <p:cNvPicPr preferRelativeResize="0"/>
          <p:nvPr/>
        </p:nvPicPr>
        <p:blipFill rotWithShape="1">
          <a:blip r:embed="rId3">
            <a:alphaModFix/>
          </a:blip>
          <a:srcRect b="0" l="0" r="0" t="22624"/>
          <a:stretch/>
        </p:blipFill>
        <p:spPr>
          <a:xfrm>
            <a:off x="860375" y="963700"/>
            <a:ext cx="2006552" cy="3665122"/>
          </a:xfrm>
          <a:prstGeom prst="rect">
            <a:avLst/>
          </a:prstGeom>
          <a:noFill/>
          <a:ln>
            <a:noFill/>
          </a:ln>
        </p:spPr>
      </p:pic>
      <p:pic>
        <p:nvPicPr>
          <p:cNvPr id="258" name="Shape 258"/>
          <p:cNvPicPr preferRelativeResize="0"/>
          <p:nvPr/>
        </p:nvPicPr>
        <p:blipFill rotWithShape="1">
          <a:blip r:embed="rId4">
            <a:alphaModFix/>
          </a:blip>
          <a:srcRect b="0" l="0" r="22227" t="0"/>
          <a:stretch/>
        </p:blipFill>
        <p:spPr>
          <a:xfrm>
            <a:off x="5405776" y="1041400"/>
            <a:ext cx="2850550" cy="3665125"/>
          </a:xfrm>
          <a:prstGeom prst="rect">
            <a:avLst/>
          </a:prstGeom>
          <a:noFill/>
          <a:ln>
            <a:noFill/>
          </a:ln>
        </p:spPr>
      </p:pic>
      <p:sp>
        <p:nvSpPr>
          <p:cNvPr id="259" name="Shape 259"/>
          <p:cNvSpPr txBox="1"/>
          <p:nvPr/>
        </p:nvSpPr>
        <p:spPr>
          <a:xfrm>
            <a:off x="1487825" y="4706525"/>
            <a:ext cx="5951400" cy="694200"/>
          </a:xfrm>
          <a:prstGeom prst="rect">
            <a:avLst/>
          </a:prstGeom>
          <a:noFill/>
          <a:ln>
            <a:noFill/>
          </a:ln>
        </p:spPr>
        <p:txBody>
          <a:bodyPr anchorCtr="0" anchor="t" bIns="91425" lIns="91425" rIns="91425" wrap="square" tIns="91425">
            <a:noAutofit/>
          </a:bodyPr>
          <a:lstStyle/>
          <a:p>
            <a:pPr indent="0" lvl="0" marL="0">
              <a:spcBef>
                <a:spcPts val="0"/>
              </a:spcBef>
              <a:buNone/>
            </a:pPr>
            <a:r>
              <a:rPr lang="en"/>
              <a:t>Springer et al</a:t>
            </a:r>
          </a:p>
        </p:txBody>
      </p:sp>
      <p:sp>
        <p:nvSpPr>
          <p:cNvPr id="260" name="Shape 260"/>
          <p:cNvSpPr txBox="1"/>
          <p:nvPr/>
        </p:nvSpPr>
        <p:spPr>
          <a:xfrm>
            <a:off x="6323325" y="4706525"/>
            <a:ext cx="5951400" cy="694200"/>
          </a:xfrm>
          <a:prstGeom prst="rect">
            <a:avLst/>
          </a:prstGeom>
          <a:noFill/>
          <a:ln>
            <a:noFill/>
          </a:ln>
        </p:spPr>
        <p:txBody>
          <a:bodyPr anchorCtr="0" anchor="t" bIns="91425" lIns="91425" rIns="91425" wrap="square" tIns="91425">
            <a:noAutofit/>
          </a:bodyPr>
          <a:lstStyle/>
          <a:p>
            <a:pPr indent="0" lvl="0" marL="0">
              <a:spcBef>
                <a:spcPts val="0"/>
              </a:spcBef>
              <a:buNone/>
            </a:pPr>
            <a:r>
              <a:rPr lang="en"/>
              <a:t>The A-MAIZE-ing Trio</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t>Results Comparison, Differentially Expressed Genes </a:t>
            </a:r>
          </a:p>
        </p:txBody>
      </p:sp>
      <p:pic>
        <p:nvPicPr>
          <p:cNvPr id="266" name="Shape 266"/>
          <p:cNvPicPr preferRelativeResize="0"/>
          <p:nvPr/>
        </p:nvPicPr>
        <p:blipFill rotWithShape="1">
          <a:blip r:embed="rId3">
            <a:alphaModFix/>
          </a:blip>
          <a:srcRect b="0" l="0" r="0" t="22624"/>
          <a:stretch/>
        </p:blipFill>
        <p:spPr>
          <a:xfrm>
            <a:off x="454625" y="963700"/>
            <a:ext cx="2288327" cy="4179797"/>
          </a:xfrm>
          <a:prstGeom prst="rect">
            <a:avLst/>
          </a:prstGeom>
          <a:noFill/>
          <a:ln>
            <a:noFill/>
          </a:ln>
        </p:spPr>
      </p:pic>
      <p:pic>
        <p:nvPicPr>
          <p:cNvPr id="267" name="Shape 267"/>
          <p:cNvPicPr preferRelativeResize="0"/>
          <p:nvPr/>
        </p:nvPicPr>
        <p:blipFill rotWithShape="1">
          <a:blip r:embed="rId4">
            <a:alphaModFix/>
          </a:blip>
          <a:srcRect b="0" l="0" r="22227" t="0"/>
          <a:stretch/>
        </p:blipFill>
        <p:spPr>
          <a:xfrm>
            <a:off x="3121888" y="1097200"/>
            <a:ext cx="3129988" cy="4024398"/>
          </a:xfrm>
          <a:prstGeom prst="rect">
            <a:avLst/>
          </a:prstGeom>
          <a:noFill/>
          <a:ln>
            <a:noFill/>
          </a:ln>
        </p:spPr>
      </p:pic>
      <p:sp>
        <p:nvSpPr>
          <p:cNvPr id="268" name="Shape 268"/>
          <p:cNvSpPr txBox="1"/>
          <p:nvPr/>
        </p:nvSpPr>
        <p:spPr>
          <a:xfrm>
            <a:off x="6365525" y="1983800"/>
            <a:ext cx="2871300" cy="6942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t>Similarity:</a:t>
            </a:r>
          </a:p>
          <a:p>
            <a:pPr indent="0" lvl="0" marL="0">
              <a:spcBef>
                <a:spcPts val="0"/>
              </a:spcBef>
              <a:buNone/>
            </a:pPr>
            <a:r>
              <a:t/>
            </a:r>
            <a:endParaRPr sz="1800"/>
          </a:p>
          <a:p>
            <a:pPr indent="0" lvl="0" marL="0" rtl="0">
              <a:spcBef>
                <a:spcPts val="0"/>
              </a:spcBef>
              <a:buNone/>
            </a:pPr>
            <a:r>
              <a:rPr lang="en" sz="1800"/>
              <a:t>Stress has substantial influence</a:t>
            </a:r>
          </a:p>
          <a:p>
            <a:pPr indent="0" lvl="0" marL="0" rtl="0">
              <a:spcBef>
                <a:spcPts val="0"/>
              </a:spcBef>
              <a:buNone/>
            </a:pPr>
            <a:r>
              <a:rPr lang="en" sz="1800"/>
              <a:t>over gene expression</a:t>
            </a:r>
          </a:p>
        </p:txBody>
      </p:sp>
      <p:sp>
        <p:nvSpPr>
          <p:cNvPr id="269" name="Shape 269"/>
          <p:cNvSpPr/>
          <p:nvPr/>
        </p:nvSpPr>
        <p:spPr>
          <a:xfrm rot="-3808510">
            <a:off x="283508" y="922039"/>
            <a:ext cx="382234" cy="963567"/>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70" name="Shape 270"/>
          <p:cNvSpPr/>
          <p:nvPr/>
        </p:nvSpPr>
        <p:spPr>
          <a:xfrm rot="-3808510">
            <a:off x="3824883" y="1963014"/>
            <a:ext cx="382234" cy="963567"/>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t>Results Comparison, differentially expressed genes </a:t>
            </a:r>
          </a:p>
        </p:txBody>
      </p:sp>
      <p:pic>
        <p:nvPicPr>
          <p:cNvPr id="276" name="Shape 276"/>
          <p:cNvPicPr preferRelativeResize="0"/>
          <p:nvPr/>
        </p:nvPicPr>
        <p:blipFill rotWithShape="1">
          <a:blip r:embed="rId3">
            <a:alphaModFix/>
          </a:blip>
          <a:srcRect b="69025" l="13035" r="0" t="21228"/>
          <a:stretch/>
        </p:blipFill>
        <p:spPr>
          <a:xfrm>
            <a:off x="-1" y="1499413"/>
            <a:ext cx="4620275" cy="1006556"/>
          </a:xfrm>
          <a:prstGeom prst="rect">
            <a:avLst/>
          </a:prstGeom>
          <a:noFill/>
          <a:ln>
            <a:noFill/>
          </a:ln>
        </p:spPr>
      </p:pic>
      <p:pic>
        <p:nvPicPr>
          <p:cNvPr id="277" name="Shape 277"/>
          <p:cNvPicPr preferRelativeResize="0"/>
          <p:nvPr/>
        </p:nvPicPr>
        <p:blipFill rotWithShape="1">
          <a:blip r:embed="rId4">
            <a:alphaModFix/>
          </a:blip>
          <a:srcRect b="69397" l="0" r="22227" t="11990"/>
          <a:stretch/>
        </p:blipFill>
        <p:spPr>
          <a:xfrm>
            <a:off x="4670150" y="1437362"/>
            <a:ext cx="4374376" cy="1046858"/>
          </a:xfrm>
          <a:prstGeom prst="rect">
            <a:avLst/>
          </a:prstGeom>
          <a:noFill/>
          <a:ln>
            <a:noFill/>
          </a:ln>
        </p:spPr>
      </p:pic>
      <p:sp>
        <p:nvSpPr>
          <p:cNvPr id="278" name="Shape 278"/>
          <p:cNvSpPr txBox="1"/>
          <p:nvPr/>
        </p:nvSpPr>
        <p:spPr>
          <a:xfrm>
            <a:off x="1265450" y="4028613"/>
            <a:ext cx="2871300" cy="694200"/>
          </a:xfrm>
          <a:prstGeom prst="rect">
            <a:avLst/>
          </a:prstGeom>
          <a:noFill/>
          <a:ln>
            <a:noFill/>
          </a:ln>
        </p:spPr>
        <p:txBody>
          <a:bodyPr anchorCtr="0" anchor="t" bIns="91425" lIns="91425" rIns="91425" wrap="square" tIns="91425">
            <a:noAutofit/>
          </a:bodyPr>
          <a:lstStyle/>
          <a:p>
            <a:pPr indent="0" lvl="0" marL="0">
              <a:spcBef>
                <a:spcPts val="0"/>
              </a:spcBef>
              <a:buNone/>
            </a:pPr>
            <a:r>
              <a:rPr lang="en" sz="1800"/>
              <a:t>Similarity:</a:t>
            </a:r>
          </a:p>
          <a:p>
            <a:pPr indent="0" lvl="0" marL="0" rtl="0">
              <a:spcBef>
                <a:spcPts val="0"/>
              </a:spcBef>
              <a:buNone/>
            </a:pPr>
            <a:r>
              <a:rPr lang="en" sz="1800"/>
              <a:t>Clustering of the stresses in relation to each other</a:t>
            </a:r>
          </a:p>
        </p:txBody>
      </p:sp>
      <p:pic>
        <p:nvPicPr>
          <p:cNvPr id="279" name="Shape 279"/>
          <p:cNvPicPr preferRelativeResize="0"/>
          <p:nvPr/>
        </p:nvPicPr>
        <p:blipFill rotWithShape="1">
          <a:blip r:embed="rId4">
            <a:alphaModFix/>
          </a:blip>
          <a:srcRect b="2922" l="868" r="22231" t="78465"/>
          <a:stretch/>
        </p:blipFill>
        <p:spPr>
          <a:xfrm>
            <a:off x="4694689" y="2708529"/>
            <a:ext cx="4325320" cy="1046858"/>
          </a:xfrm>
          <a:prstGeom prst="rect">
            <a:avLst/>
          </a:prstGeom>
          <a:noFill/>
          <a:ln>
            <a:noFill/>
          </a:ln>
        </p:spPr>
      </p:pic>
      <p:pic>
        <p:nvPicPr>
          <p:cNvPr id="280" name="Shape 280"/>
          <p:cNvPicPr preferRelativeResize="0"/>
          <p:nvPr/>
        </p:nvPicPr>
        <p:blipFill rotWithShape="1">
          <a:blip r:embed="rId3">
            <a:alphaModFix/>
          </a:blip>
          <a:srcRect b="8206" l="15973" r="0" t="83752"/>
          <a:stretch/>
        </p:blipFill>
        <p:spPr>
          <a:xfrm>
            <a:off x="155900" y="2540388"/>
            <a:ext cx="4464376" cy="1006556"/>
          </a:xfrm>
          <a:prstGeom prst="rect">
            <a:avLst/>
          </a:prstGeom>
          <a:noFill/>
          <a:ln>
            <a:noFill/>
          </a:ln>
        </p:spPr>
      </p:pic>
      <p:sp>
        <p:nvSpPr>
          <p:cNvPr id="281" name="Shape 281"/>
          <p:cNvSpPr txBox="1"/>
          <p:nvPr/>
        </p:nvSpPr>
        <p:spPr>
          <a:xfrm>
            <a:off x="5829700" y="4072638"/>
            <a:ext cx="2871300" cy="694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t>Slight variation</a:t>
            </a:r>
            <a:r>
              <a:rPr lang="en" sz="1800"/>
              <a:t>:</a:t>
            </a:r>
          </a:p>
          <a:p>
            <a:pPr indent="0" lvl="0" marL="0" rtl="0">
              <a:spcBef>
                <a:spcPts val="0"/>
              </a:spcBef>
              <a:buNone/>
            </a:pPr>
            <a:r>
              <a:rPr lang="en" sz="1800"/>
              <a:t>The clustering of the genotypes </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74875" y="445025"/>
            <a:ext cx="9069000" cy="572700"/>
          </a:xfrm>
          <a:prstGeom prst="rect">
            <a:avLst/>
          </a:prstGeom>
        </p:spPr>
        <p:txBody>
          <a:bodyPr anchorCtr="0" anchor="t" bIns="91425" lIns="91425" rIns="91425" wrap="square" tIns="91425">
            <a:noAutofit/>
          </a:bodyPr>
          <a:lstStyle/>
          <a:p>
            <a:pPr indent="0" lvl="0" marL="0">
              <a:spcBef>
                <a:spcPts val="0"/>
              </a:spcBef>
              <a:buNone/>
            </a:pPr>
            <a:r>
              <a:rPr b="1" lang="en"/>
              <a:t>Results Comparison, differentially expressed genes </a:t>
            </a:r>
          </a:p>
        </p:txBody>
      </p:sp>
      <p:graphicFrame>
        <p:nvGraphicFramePr>
          <p:cNvPr id="287" name="Shape 287"/>
          <p:cNvGraphicFramePr/>
          <p:nvPr/>
        </p:nvGraphicFramePr>
        <p:xfrm>
          <a:off x="383325" y="1179560"/>
          <a:ext cx="3000000" cy="3000000"/>
        </p:xfrm>
        <a:graphic>
          <a:graphicData uri="http://schemas.openxmlformats.org/drawingml/2006/table">
            <a:tbl>
              <a:tblPr>
                <a:noFill/>
                <a:tableStyleId>{0CE4838D-41ED-488D-AD8B-8C9242BF0961}</a:tableStyleId>
              </a:tblPr>
              <a:tblGrid>
                <a:gridCol w="1347700"/>
                <a:gridCol w="1155625"/>
                <a:gridCol w="1155625"/>
                <a:gridCol w="1155625"/>
                <a:gridCol w="1155625"/>
                <a:gridCol w="1155625"/>
                <a:gridCol w="1155625"/>
              </a:tblGrid>
              <a:tr h="434325">
                <a:tc>
                  <a:txBody>
                    <a:bodyPr>
                      <a:noAutofit/>
                    </a:bodyPr>
                    <a:lstStyle/>
                    <a:p>
                      <a:pPr indent="0" lvl="0" marL="0" rtl="0">
                        <a:spcBef>
                          <a:spcPts val="0"/>
                        </a:spcBef>
                        <a:buNone/>
                      </a:pPr>
                      <a:r>
                        <a:t/>
                      </a:r>
                      <a:endParaRPr/>
                    </a:p>
                  </a:txBody>
                  <a:tcPr marT="91425" marB="91425" marR="91425" marL="91425"/>
                </a:tc>
                <a:tc gridSpan="3">
                  <a:txBody>
                    <a:bodyPr>
                      <a:noAutofit/>
                    </a:bodyPr>
                    <a:lstStyle/>
                    <a:p>
                      <a:pPr indent="0" lvl="0" marL="0" rtl="0">
                        <a:spcBef>
                          <a:spcPts val="0"/>
                        </a:spcBef>
                        <a:buNone/>
                      </a:pPr>
                      <a:r>
                        <a:rPr lang="en"/>
                        <a:t>The A-maize-ing-trio</a:t>
                      </a:r>
                    </a:p>
                  </a:txBody>
                  <a:tcPr marT="91425" marB="91425" marR="91425" marL="91425"/>
                </a:tc>
                <a:tc hMerge="1"/>
                <a:tc hMerge="1"/>
                <a:tc gridSpan="3">
                  <a:txBody>
                    <a:bodyPr>
                      <a:noAutofit/>
                    </a:bodyPr>
                    <a:lstStyle/>
                    <a:p>
                      <a:pPr indent="0" lvl="0" marL="0" rtl="0">
                        <a:spcBef>
                          <a:spcPts val="0"/>
                        </a:spcBef>
                        <a:buNone/>
                      </a:pPr>
                      <a:r>
                        <a:rPr lang="en"/>
                        <a:t>Springer et al</a:t>
                      </a:r>
                    </a:p>
                  </a:txBody>
                  <a:tcPr marT="91425" marB="91425" marR="91425" marL="91425">
                    <a:lnB cap="flat" cmpd="sng" w="9525">
                      <a:solidFill>
                        <a:srgbClr val="9E9E9E"/>
                      </a:solidFill>
                      <a:prstDash val="solid"/>
                      <a:round/>
                      <a:headEnd len="med" w="med" type="none"/>
                      <a:tailEnd len="med" w="med" type="none"/>
                    </a:lnB>
                  </a:tcPr>
                </a:tc>
                <a:tc hMerge="1"/>
                <a:tc hMerge="1"/>
              </a:tr>
              <a:tr h="434325">
                <a:tc>
                  <a:txBody>
                    <a:bodyPr>
                      <a:noAutofit/>
                    </a:bodyPr>
                    <a:lstStyle/>
                    <a:p>
                      <a:pPr indent="0" lvl="0" marL="0">
                        <a:spcBef>
                          <a:spcPts val="0"/>
                        </a:spcBef>
                        <a:buNone/>
                      </a:pPr>
                      <a:r>
                        <a:t/>
                      </a:r>
                      <a:endParaRPr/>
                    </a:p>
                  </a:txBody>
                  <a:tcPr marT="91425" marB="91425" marR="91425" marL="91425"/>
                </a:tc>
                <a:tc>
                  <a:txBody>
                    <a:bodyPr>
                      <a:noAutofit/>
                    </a:bodyPr>
                    <a:lstStyle/>
                    <a:p>
                      <a:pPr indent="0" lvl="0" marL="0">
                        <a:spcBef>
                          <a:spcPts val="0"/>
                        </a:spcBef>
                        <a:buNone/>
                      </a:pPr>
                      <a:r>
                        <a:rPr lang="en"/>
                        <a:t>Mo17</a:t>
                      </a:r>
                    </a:p>
                  </a:txBody>
                  <a:tcPr marT="91425" marB="91425" marR="91425" marL="91425"/>
                </a:tc>
                <a:tc>
                  <a:txBody>
                    <a:bodyPr>
                      <a:noAutofit/>
                    </a:bodyPr>
                    <a:lstStyle/>
                    <a:p>
                      <a:pPr indent="0" lvl="0" marL="0">
                        <a:spcBef>
                          <a:spcPts val="0"/>
                        </a:spcBef>
                        <a:buNone/>
                      </a:pPr>
                      <a:r>
                        <a:rPr lang="en"/>
                        <a:t>B73</a:t>
                      </a:r>
                    </a:p>
                  </a:txBody>
                  <a:tcPr marT="91425" marB="91425" marR="91425" marL="91425"/>
                </a:tc>
                <a:tc>
                  <a:txBody>
                    <a:bodyPr>
                      <a:noAutofit/>
                    </a:bodyPr>
                    <a:lstStyle/>
                    <a:p>
                      <a:pPr indent="0" lvl="0" marL="0">
                        <a:spcBef>
                          <a:spcPts val="0"/>
                        </a:spcBef>
                        <a:buNone/>
                      </a:pPr>
                      <a:r>
                        <a:rPr lang="en"/>
                        <a:t>Oh43</a:t>
                      </a: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indent="0" lvl="0" marL="0" rtl="0">
                        <a:spcBef>
                          <a:spcPts val="0"/>
                        </a:spcBef>
                        <a:buNone/>
                      </a:pPr>
                      <a:r>
                        <a:rPr lang="en"/>
                        <a:t>Mo17</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t>B73</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indent="0" lvl="0" marL="0" rtl="0">
                        <a:spcBef>
                          <a:spcPts val="0"/>
                        </a:spcBef>
                        <a:buNone/>
                      </a:pPr>
                      <a:r>
                        <a:rPr lang="en"/>
                        <a:t>Oh43</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434325">
                <a:tc>
                  <a:txBody>
                    <a:bodyPr>
                      <a:noAutofit/>
                    </a:bodyPr>
                    <a:lstStyle/>
                    <a:p>
                      <a:pPr indent="0" lvl="0" marL="0">
                        <a:spcBef>
                          <a:spcPts val="0"/>
                        </a:spcBef>
                        <a:buNone/>
                      </a:pPr>
                      <a:r>
                        <a:rPr lang="en"/>
                        <a:t>Cold</a:t>
                      </a:r>
                    </a:p>
                  </a:txBody>
                  <a:tcPr marT="91425" marB="91425" marR="91425" marL="91425"/>
                </a:tc>
                <a:tc>
                  <a:txBody>
                    <a:bodyPr>
                      <a:noAutofit/>
                    </a:bodyPr>
                    <a:lstStyle/>
                    <a:p>
                      <a:pPr indent="0" lvl="0" marL="0">
                        <a:spcBef>
                          <a:spcPts val="0"/>
                        </a:spcBef>
                        <a:buNone/>
                      </a:pPr>
                      <a:r>
                        <a:rPr lang="en"/>
                        <a:t>2,579</a:t>
                      </a:r>
                    </a:p>
                  </a:txBody>
                  <a:tcPr marT="91425" marB="91425" marR="91425" marL="91425"/>
                </a:tc>
                <a:tc>
                  <a:txBody>
                    <a:bodyPr>
                      <a:noAutofit/>
                    </a:bodyPr>
                    <a:lstStyle/>
                    <a:p>
                      <a:pPr indent="0" lvl="0" marL="0">
                        <a:spcBef>
                          <a:spcPts val="0"/>
                        </a:spcBef>
                        <a:buNone/>
                      </a:pPr>
                      <a:r>
                        <a:rPr lang="en"/>
                        <a:t>2,211</a:t>
                      </a:r>
                    </a:p>
                  </a:txBody>
                  <a:tcPr marT="91425" marB="91425" marR="91425" marL="91425"/>
                </a:tc>
                <a:tc>
                  <a:txBody>
                    <a:bodyPr>
                      <a:noAutofit/>
                    </a:bodyPr>
                    <a:lstStyle/>
                    <a:p>
                      <a:pPr indent="0" lvl="0" marL="0">
                        <a:spcBef>
                          <a:spcPts val="0"/>
                        </a:spcBef>
                        <a:buNone/>
                      </a:pPr>
                      <a:r>
                        <a:rPr lang="en"/>
                        <a:t>2,461</a:t>
                      </a:r>
                    </a:p>
                  </a:txBody>
                  <a:tcPr marT="91425" marB="91425" marR="91425" marL="91425"/>
                </a:tc>
                <a:tc>
                  <a:txBody>
                    <a:bodyPr>
                      <a:noAutofit/>
                    </a:bodyPr>
                    <a:lstStyle/>
                    <a:p>
                      <a:pPr indent="0" lvl="0" marL="0" rtl="0">
                        <a:spcBef>
                          <a:spcPts val="0"/>
                        </a:spcBef>
                        <a:buNone/>
                      </a:pPr>
                      <a:r>
                        <a:rPr lang="en"/>
                        <a:t>5,309</a:t>
                      </a:r>
                    </a:p>
                  </a:txBody>
                  <a:tcPr marT="91425" marB="91425" marR="91425" marL="91425">
                    <a:lnT cap="flat" cmpd="sng" w="9525">
                      <a:solidFill>
                        <a:srgbClr val="9E9E9E"/>
                      </a:solidFill>
                      <a:prstDash val="solid"/>
                      <a:round/>
                      <a:headEnd len="med" w="med" type="none"/>
                      <a:tailEnd len="med" w="med" type="none"/>
                    </a:lnT>
                  </a:tcPr>
                </a:tc>
                <a:tc>
                  <a:txBody>
                    <a:bodyPr>
                      <a:noAutofit/>
                    </a:bodyPr>
                    <a:lstStyle/>
                    <a:p>
                      <a:pPr indent="0" lvl="0" marL="0" rtl="0">
                        <a:spcBef>
                          <a:spcPts val="0"/>
                        </a:spcBef>
                        <a:buNone/>
                      </a:pPr>
                      <a:r>
                        <a:rPr lang="en"/>
                        <a:t>4,819</a:t>
                      </a:r>
                    </a:p>
                  </a:txBody>
                  <a:tcPr marT="91425" marB="91425" marR="91425" marL="91425">
                    <a:lnT cap="flat" cmpd="sng" w="9525">
                      <a:solidFill>
                        <a:srgbClr val="9E9E9E"/>
                      </a:solidFill>
                      <a:prstDash val="solid"/>
                      <a:round/>
                      <a:headEnd len="med" w="med" type="none"/>
                      <a:tailEnd len="med" w="med" type="none"/>
                    </a:lnT>
                  </a:tcPr>
                </a:tc>
                <a:tc>
                  <a:txBody>
                    <a:bodyPr>
                      <a:noAutofit/>
                    </a:bodyPr>
                    <a:lstStyle/>
                    <a:p>
                      <a:pPr indent="0" lvl="0" marL="0" rtl="0">
                        <a:spcBef>
                          <a:spcPts val="0"/>
                        </a:spcBef>
                        <a:buNone/>
                      </a:pPr>
                      <a:r>
                        <a:rPr lang="en"/>
                        <a:t>4,668</a:t>
                      </a:r>
                    </a:p>
                  </a:txBody>
                  <a:tcPr marT="91425" marB="91425" marR="91425" marL="91425">
                    <a:lnT cap="flat" cmpd="sng" w="9525">
                      <a:solidFill>
                        <a:srgbClr val="9E9E9E"/>
                      </a:solidFill>
                      <a:prstDash val="solid"/>
                      <a:round/>
                      <a:headEnd len="med" w="med" type="none"/>
                      <a:tailEnd len="med" w="med" type="none"/>
                    </a:lnT>
                  </a:tcPr>
                </a:tc>
              </a:tr>
              <a:tr h="434325">
                <a:tc>
                  <a:txBody>
                    <a:bodyPr>
                      <a:noAutofit/>
                    </a:bodyPr>
                    <a:lstStyle/>
                    <a:p>
                      <a:pPr indent="0" lvl="0" marL="0">
                        <a:spcBef>
                          <a:spcPts val="0"/>
                        </a:spcBef>
                        <a:buNone/>
                      </a:pPr>
                      <a:r>
                        <a:rPr lang="en"/>
                        <a:t>Heat</a:t>
                      </a:r>
                    </a:p>
                  </a:txBody>
                  <a:tcPr marT="91425" marB="91425" marR="91425" marL="91425"/>
                </a:tc>
                <a:tc>
                  <a:txBody>
                    <a:bodyPr>
                      <a:noAutofit/>
                    </a:bodyPr>
                    <a:lstStyle/>
                    <a:p>
                      <a:pPr indent="0" lvl="0" marL="0">
                        <a:spcBef>
                          <a:spcPts val="0"/>
                        </a:spcBef>
                        <a:buNone/>
                      </a:pPr>
                      <a:r>
                        <a:rPr lang="en"/>
                        <a:t>3,106</a:t>
                      </a:r>
                    </a:p>
                  </a:txBody>
                  <a:tcPr marT="91425" marB="91425" marR="91425" marL="91425"/>
                </a:tc>
                <a:tc>
                  <a:txBody>
                    <a:bodyPr>
                      <a:noAutofit/>
                    </a:bodyPr>
                    <a:lstStyle/>
                    <a:p>
                      <a:pPr indent="0" lvl="0" marL="0">
                        <a:spcBef>
                          <a:spcPts val="0"/>
                        </a:spcBef>
                        <a:buNone/>
                      </a:pPr>
                      <a:r>
                        <a:rPr lang="en"/>
                        <a:t>3,614</a:t>
                      </a:r>
                    </a:p>
                  </a:txBody>
                  <a:tcPr marT="91425" marB="91425" marR="91425" marL="91425"/>
                </a:tc>
                <a:tc>
                  <a:txBody>
                    <a:bodyPr>
                      <a:noAutofit/>
                    </a:bodyPr>
                    <a:lstStyle/>
                    <a:p>
                      <a:pPr indent="0" lvl="0" marL="0">
                        <a:spcBef>
                          <a:spcPts val="0"/>
                        </a:spcBef>
                        <a:buNone/>
                      </a:pPr>
                      <a:r>
                        <a:rPr lang="en"/>
                        <a:t>634</a:t>
                      </a:r>
                    </a:p>
                  </a:txBody>
                  <a:tcPr marT="91425" marB="91425" marR="91425" marL="91425"/>
                </a:tc>
                <a:tc>
                  <a:txBody>
                    <a:bodyPr>
                      <a:noAutofit/>
                    </a:bodyPr>
                    <a:lstStyle/>
                    <a:p>
                      <a:pPr indent="0" lvl="0" marL="0" rtl="0">
                        <a:spcBef>
                          <a:spcPts val="0"/>
                        </a:spcBef>
                        <a:buNone/>
                      </a:pPr>
                      <a:r>
                        <a:rPr lang="en"/>
                        <a:t>5,310</a:t>
                      </a:r>
                    </a:p>
                  </a:txBody>
                  <a:tcPr marT="91425" marB="91425" marR="91425" marL="91425"/>
                </a:tc>
                <a:tc>
                  <a:txBody>
                    <a:bodyPr>
                      <a:noAutofit/>
                    </a:bodyPr>
                    <a:lstStyle/>
                    <a:p>
                      <a:pPr indent="0" lvl="0" marL="0" rtl="0">
                        <a:spcBef>
                          <a:spcPts val="0"/>
                        </a:spcBef>
                        <a:buNone/>
                      </a:pPr>
                      <a:r>
                        <a:rPr lang="en"/>
                        <a:t>5,114</a:t>
                      </a:r>
                    </a:p>
                  </a:txBody>
                  <a:tcPr marT="91425" marB="91425" marR="91425" marL="91425"/>
                </a:tc>
                <a:tc>
                  <a:txBody>
                    <a:bodyPr>
                      <a:noAutofit/>
                    </a:bodyPr>
                    <a:lstStyle/>
                    <a:p>
                      <a:pPr indent="0" lvl="0" marL="0" rtl="0">
                        <a:spcBef>
                          <a:spcPts val="0"/>
                        </a:spcBef>
                        <a:buNone/>
                      </a:pPr>
                      <a:r>
                        <a:rPr lang="en"/>
                        <a:t>5,438</a:t>
                      </a:r>
                    </a:p>
                  </a:txBody>
                  <a:tcPr marT="91425" marB="91425" marR="91425" marL="91425"/>
                </a:tc>
              </a:tr>
              <a:tr h="434325">
                <a:tc>
                  <a:txBody>
                    <a:bodyPr>
                      <a:noAutofit/>
                    </a:bodyPr>
                    <a:lstStyle/>
                    <a:p>
                      <a:pPr indent="0" lvl="0" marL="0" rtl="0">
                        <a:spcBef>
                          <a:spcPts val="0"/>
                        </a:spcBef>
                        <a:buNone/>
                      </a:pPr>
                      <a:r>
                        <a:rPr lang="en"/>
                        <a:t>Salt</a:t>
                      </a:r>
                    </a:p>
                  </a:txBody>
                  <a:tcPr marT="91425" marB="91425" marR="91425" marL="91425"/>
                </a:tc>
                <a:tc>
                  <a:txBody>
                    <a:bodyPr>
                      <a:noAutofit/>
                    </a:bodyPr>
                    <a:lstStyle/>
                    <a:p>
                      <a:pPr indent="0" lvl="0" marL="0" rtl="0">
                        <a:spcBef>
                          <a:spcPts val="0"/>
                        </a:spcBef>
                        <a:buNone/>
                      </a:pPr>
                      <a:r>
                        <a:rPr lang="en"/>
                        <a:t>2,084</a:t>
                      </a:r>
                    </a:p>
                  </a:txBody>
                  <a:tcPr marT="91425" marB="91425" marR="91425" marL="91425"/>
                </a:tc>
                <a:tc>
                  <a:txBody>
                    <a:bodyPr>
                      <a:noAutofit/>
                    </a:bodyPr>
                    <a:lstStyle/>
                    <a:p>
                      <a:pPr indent="0" lvl="0" marL="0">
                        <a:spcBef>
                          <a:spcPts val="0"/>
                        </a:spcBef>
                        <a:buNone/>
                      </a:pPr>
                      <a:r>
                        <a:rPr lang="en"/>
                        <a:t>3,105</a:t>
                      </a:r>
                    </a:p>
                  </a:txBody>
                  <a:tcPr marT="91425" marB="91425" marR="91425" marL="91425"/>
                </a:tc>
                <a:tc>
                  <a:txBody>
                    <a:bodyPr>
                      <a:noAutofit/>
                    </a:bodyPr>
                    <a:lstStyle/>
                    <a:p>
                      <a:pPr indent="0" lvl="0" marL="0">
                        <a:spcBef>
                          <a:spcPts val="0"/>
                        </a:spcBef>
                        <a:buNone/>
                      </a:pPr>
                      <a:r>
                        <a:rPr lang="en"/>
                        <a:t>2,335</a:t>
                      </a:r>
                    </a:p>
                  </a:txBody>
                  <a:tcPr marT="91425" marB="91425" marR="91425" marL="91425"/>
                </a:tc>
                <a:tc>
                  <a:txBody>
                    <a:bodyPr>
                      <a:noAutofit/>
                    </a:bodyPr>
                    <a:lstStyle/>
                    <a:p>
                      <a:pPr indent="0" lvl="0" marL="0" rtl="0">
                        <a:spcBef>
                          <a:spcPts val="0"/>
                        </a:spcBef>
                        <a:buNone/>
                      </a:pPr>
                      <a:r>
                        <a:rPr lang="en"/>
                        <a:t>5,118</a:t>
                      </a:r>
                    </a:p>
                  </a:txBody>
                  <a:tcPr marT="91425" marB="91425" marR="91425" marL="91425"/>
                </a:tc>
                <a:tc>
                  <a:txBody>
                    <a:bodyPr>
                      <a:noAutofit/>
                    </a:bodyPr>
                    <a:lstStyle/>
                    <a:p>
                      <a:pPr indent="0" lvl="0" marL="0" rtl="0">
                        <a:spcBef>
                          <a:spcPts val="0"/>
                        </a:spcBef>
                        <a:buNone/>
                      </a:pPr>
                      <a:r>
                        <a:rPr lang="en"/>
                        <a:t>5,986</a:t>
                      </a:r>
                    </a:p>
                  </a:txBody>
                  <a:tcPr marT="91425" marB="91425" marR="91425" marL="91425"/>
                </a:tc>
                <a:tc>
                  <a:txBody>
                    <a:bodyPr>
                      <a:noAutofit/>
                    </a:bodyPr>
                    <a:lstStyle/>
                    <a:p>
                      <a:pPr indent="0" lvl="0" marL="0" rtl="0">
                        <a:spcBef>
                          <a:spcPts val="0"/>
                        </a:spcBef>
                        <a:buNone/>
                      </a:pPr>
                      <a:r>
                        <a:rPr lang="en"/>
                        <a:t>5,712</a:t>
                      </a:r>
                    </a:p>
                  </a:txBody>
                  <a:tcPr marT="91425" marB="91425" marR="91425" marL="91425"/>
                </a:tc>
              </a:tr>
              <a:tr h="434325">
                <a:tc>
                  <a:txBody>
                    <a:bodyPr>
                      <a:noAutofit/>
                    </a:bodyPr>
                    <a:lstStyle/>
                    <a:p>
                      <a:pPr indent="0" lvl="0" marL="0" rtl="0">
                        <a:spcBef>
                          <a:spcPts val="0"/>
                        </a:spcBef>
                        <a:buNone/>
                      </a:pPr>
                      <a:r>
                        <a:rPr lang="en"/>
                        <a:t>UV</a:t>
                      </a:r>
                    </a:p>
                  </a:txBody>
                  <a:tcPr marT="91425" marB="91425" marR="91425" marL="91425"/>
                </a:tc>
                <a:tc>
                  <a:txBody>
                    <a:bodyPr>
                      <a:noAutofit/>
                    </a:bodyPr>
                    <a:lstStyle/>
                    <a:p>
                      <a:pPr indent="0" lvl="0" marL="0" rtl="0">
                        <a:spcBef>
                          <a:spcPts val="0"/>
                        </a:spcBef>
                        <a:buNone/>
                      </a:pPr>
                      <a:r>
                        <a:rPr lang="en"/>
                        <a:t>2,244</a:t>
                      </a:r>
                    </a:p>
                  </a:txBody>
                  <a:tcPr marT="91425" marB="91425" marR="91425" marL="91425"/>
                </a:tc>
                <a:tc>
                  <a:txBody>
                    <a:bodyPr>
                      <a:noAutofit/>
                    </a:bodyPr>
                    <a:lstStyle/>
                    <a:p>
                      <a:pPr indent="0" lvl="0" marL="0">
                        <a:spcBef>
                          <a:spcPts val="0"/>
                        </a:spcBef>
                        <a:buNone/>
                      </a:pPr>
                      <a:r>
                        <a:rPr lang="en"/>
                        <a:t>1,710</a:t>
                      </a:r>
                    </a:p>
                  </a:txBody>
                  <a:tcPr marT="91425" marB="91425" marR="91425" marL="91425"/>
                </a:tc>
                <a:tc>
                  <a:txBody>
                    <a:bodyPr>
                      <a:noAutofit/>
                    </a:bodyPr>
                    <a:lstStyle/>
                    <a:p>
                      <a:pPr indent="0" lvl="0" marL="0">
                        <a:spcBef>
                          <a:spcPts val="0"/>
                        </a:spcBef>
                        <a:buNone/>
                      </a:pPr>
                      <a:r>
                        <a:rPr lang="en"/>
                        <a:t>2,296</a:t>
                      </a:r>
                    </a:p>
                  </a:txBody>
                  <a:tcPr marT="91425" marB="91425" marR="91425" marL="91425"/>
                </a:tc>
                <a:tc>
                  <a:txBody>
                    <a:bodyPr>
                      <a:noAutofit/>
                    </a:bodyPr>
                    <a:lstStyle/>
                    <a:p>
                      <a:pPr indent="0" lvl="0" marL="0" rtl="0">
                        <a:spcBef>
                          <a:spcPts val="0"/>
                        </a:spcBef>
                        <a:buNone/>
                      </a:pPr>
                      <a:r>
                        <a:rPr lang="en"/>
                        <a:t>4,120</a:t>
                      </a:r>
                    </a:p>
                  </a:txBody>
                  <a:tcPr marT="91425" marB="91425" marR="91425" marL="91425"/>
                </a:tc>
                <a:tc>
                  <a:txBody>
                    <a:bodyPr>
                      <a:noAutofit/>
                    </a:bodyPr>
                    <a:lstStyle/>
                    <a:p>
                      <a:pPr indent="0" lvl="0" marL="0" rtl="0">
                        <a:spcBef>
                          <a:spcPts val="0"/>
                        </a:spcBef>
                        <a:buNone/>
                      </a:pPr>
                      <a:r>
                        <a:rPr lang="en"/>
                        <a:t>3,823</a:t>
                      </a:r>
                    </a:p>
                  </a:txBody>
                  <a:tcPr marT="91425" marB="91425" marR="91425" marL="91425"/>
                </a:tc>
                <a:tc>
                  <a:txBody>
                    <a:bodyPr>
                      <a:noAutofit/>
                    </a:bodyPr>
                    <a:lstStyle/>
                    <a:p>
                      <a:pPr indent="0" lvl="0" marL="0" rtl="0">
                        <a:spcBef>
                          <a:spcPts val="0"/>
                        </a:spcBef>
                        <a:buNone/>
                      </a:pPr>
                      <a:r>
                        <a:rPr lang="en"/>
                        <a:t>4,555</a:t>
                      </a:r>
                    </a:p>
                  </a:txBody>
                  <a:tcPr marT="91425" marB="91425" marR="91425" marL="91425"/>
                </a:tc>
              </a:tr>
              <a:tr h="1119275">
                <a:tc>
                  <a:txBody>
                    <a:bodyPr>
                      <a:noAutofit/>
                    </a:bodyPr>
                    <a:lstStyle/>
                    <a:p>
                      <a:pPr indent="0" lvl="0" marL="0">
                        <a:spcBef>
                          <a:spcPts val="0"/>
                        </a:spcBef>
                        <a:buNone/>
                      </a:pPr>
                      <a:r>
                        <a:rPr lang="en"/>
                        <a:t>Total DE genes</a:t>
                      </a:r>
                    </a:p>
                    <a:p>
                      <a:pPr indent="0" lvl="0" marL="0" rtl="0">
                        <a:spcBef>
                          <a:spcPts val="0"/>
                        </a:spcBef>
                        <a:buNone/>
                      </a:pPr>
                      <a:r>
                        <a:rPr lang="en"/>
                        <a:t>(non redundant)</a:t>
                      </a:r>
                    </a:p>
                  </a:txBody>
                  <a:tcPr marT="91425" marB="91425" marR="91425" marL="91425"/>
                </a:tc>
                <a:tc gridSpan="3">
                  <a:txBody>
                    <a:bodyPr>
                      <a:noAutofit/>
                    </a:bodyPr>
                    <a:lstStyle/>
                    <a:p>
                      <a:pPr indent="0" lvl="0" marL="0" rtl="0">
                        <a:spcBef>
                          <a:spcPts val="0"/>
                        </a:spcBef>
                        <a:buNone/>
                      </a:pPr>
                      <a:r>
                        <a:rPr lang="en"/>
                        <a:t>7,502</a:t>
                      </a:r>
                    </a:p>
                  </a:txBody>
                  <a:tcPr marT="91425" marB="91425" marR="91425" marL="91425"/>
                </a:tc>
                <a:tc hMerge="1"/>
                <a:tc hMerge="1"/>
                <a:tc gridSpan="3">
                  <a:txBody>
                    <a:bodyPr>
                      <a:noAutofit/>
                    </a:bodyPr>
                    <a:lstStyle/>
                    <a:p>
                      <a:pPr indent="0" lvl="0" marL="0" rtl="0">
                        <a:spcBef>
                          <a:spcPts val="0"/>
                        </a:spcBef>
                        <a:buNone/>
                      </a:pPr>
                      <a:r>
                        <a:rPr lang="en"/>
                        <a:t>Not provided</a:t>
                      </a:r>
                    </a:p>
                  </a:txBody>
                  <a:tcPr marT="91425" marB="91425" marR="91425" marL="91425"/>
                </a:tc>
                <a:tc hMerge="1"/>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Whoa… what happened?  Some thoughts</a:t>
            </a:r>
          </a:p>
        </p:txBody>
      </p:sp>
      <p:sp>
        <p:nvSpPr>
          <p:cNvPr id="293" name="Shape 29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Ours is normalized counting they did RPKM then counting based on that</a:t>
            </a:r>
          </a:p>
          <a:p>
            <a:pPr indent="-317500" lvl="1" marL="914400" rtl="0">
              <a:spcBef>
                <a:spcPts val="0"/>
              </a:spcBef>
              <a:buSzPts val="1400"/>
              <a:buChar char="○"/>
            </a:pPr>
            <a:r>
              <a:rPr lang="en"/>
              <a:t>DESeq recommends raw counts</a:t>
            </a:r>
          </a:p>
          <a:p>
            <a:pPr indent="0" lvl="0" marL="0" rtl="0">
              <a:spcBef>
                <a:spcPts val="0"/>
              </a:spcBef>
              <a:buNone/>
            </a:pPr>
            <a:r>
              <a:t/>
            </a:r>
            <a:endParaRPr/>
          </a:p>
          <a:p>
            <a:pPr indent="-342900" lvl="0" marL="457200" rtl="0">
              <a:spcBef>
                <a:spcPts val="0"/>
              </a:spcBef>
              <a:spcAft>
                <a:spcPts val="0"/>
              </a:spcAft>
              <a:buSzPts val="1800"/>
              <a:buChar char="●"/>
            </a:pPr>
            <a:r>
              <a:rPr lang="en"/>
              <a:t>Different version of DESeq package</a:t>
            </a:r>
          </a:p>
          <a:p>
            <a:pPr indent="-317500" lvl="1" marL="914400" rtl="0">
              <a:spcBef>
                <a:spcPts val="0"/>
              </a:spcBef>
              <a:buSzPts val="1400"/>
              <a:buChar char="○"/>
            </a:pPr>
            <a:r>
              <a:rPr lang="en"/>
              <a:t>DESeq1 vs DESeq2</a:t>
            </a:r>
          </a:p>
          <a:p>
            <a:pPr indent="0" lvl="0" marL="0" rtl="0">
              <a:spcBef>
                <a:spcPts val="0"/>
              </a:spcBef>
              <a:buNone/>
            </a:pPr>
            <a:r>
              <a:t/>
            </a:r>
            <a:endParaRPr/>
          </a:p>
          <a:p>
            <a:pPr indent="-342900" lvl="0" marL="457200" rtl="0">
              <a:spcBef>
                <a:spcPts val="0"/>
              </a:spcBef>
              <a:spcAft>
                <a:spcPts val="0"/>
              </a:spcAft>
              <a:buSzPts val="1800"/>
              <a:buChar char="●"/>
            </a:pPr>
            <a:r>
              <a:rPr lang="en"/>
              <a:t>The reference genome is a different version between ours and Springer et al.</a:t>
            </a:r>
          </a:p>
          <a:p>
            <a:pPr indent="-317500" lvl="1" marL="914400" rtl="0">
              <a:spcBef>
                <a:spcPts val="0"/>
              </a:spcBef>
              <a:buSzPts val="1400"/>
              <a:buChar char="○"/>
            </a:pPr>
            <a:r>
              <a:rPr lang="en"/>
              <a:t>Version2 vs Version4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What We Learned </a:t>
            </a:r>
          </a:p>
        </p:txBody>
      </p:sp>
      <p:sp>
        <p:nvSpPr>
          <p:cNvPr id="299" name="Shape 29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How to extrapolate RNA-sequencing data</a:t>
            </a:r>
          </a:p>
          <a:p>
            <a:pPr indent="-317500" lvl="1" marL="914400" rtl="0">
              <a:spcBef>
                <a:spcPts val="0"/>
              </a:spcBef>
              <a:spcAft>
                <a:spcPts val="0"/>
              </a:spcAft>
              <a:buSzPts val="1400"/>
              <a:buChar char="○"/>
            </a:pPr>
            <a:r>
              <a:rPr lang="en"/>
              <a:t>Various processes and packages for analysis</a:t>
            </a:r>
            <a:br>
              <a:rPr lang="en"/>
            </a:br>
          </a:p>
          <a:p>
            <a:pPr indent="-342900" lvl="0" marL="457200" rtl="0">
              <a:spcBef>
                <a:spcPts val="0"/>
              </a:spcBef>
              <a:spcAft>
                <a:spcPts val="0"/>
              </a:spcAft>
              <a:buSzPts val="1800"/>
              <a:buChar char="●"/>
            </a:pPr>
            <a:r>
              <a:rPr lang="en"/>
              <a:t>There are gaps in the analysis outlined in the paper versus the actual analysis</a:t>
            </a:r>
          </a:p>
          <a:p>
            <a:pPr indent="-317500" lvl="1" marL="914400" rtl="0">
              <a:spcBef>
                <a:spcPts val="0"/>
              </a:spcBef>
              <a:spcAft>
                <a:spcPts val="0"/>
              </a:spcAft>
              <a:buSzPts val="1400"/>
              <a:buChar char="○"/>
            </a:pPr>
            <a:r>
              <a:rPr lang="en"/>
              <a:t>Some key steps can be missing</a:t>
            </a:r>
          </a:p>
          <a:p>
            <a:pPr indent="-317500" lvl="1" marL="914400" rtl="0">
              <a:spcBef>
                <a:spcPts val="0"/>
              </a:spcBef>
              <a:spcAft>
                <a:spcPts val="0"/>
              </a:spcAft>
              <a:buSzPts val="1400"/>
              <a:buChar char="○"/>
            </a:pPr>
            <a:r>
              <a:rPr lang="en"/>
              <a:t>Differences in package versions, reference genomes, etc.</a:t>
            </a:r>
            <a:br>
              <a:rPr lang="en"/>
            </a:br>
          </a:p>
          <a:p>
            <a:pPr indent="-342900" lvl="0" marL="457200" rtl="0">
              <a:spcBef>
                <a:spcPts val="0"/>
              </a:spcBef>
              <a:spcAft>
                <a:spcPts val="0"/>
              </a:spcAft>
              <a:buSzPts val="1800"/>
              <a:buChar char="●"/>
            </a:pPr>
            <a:r>
              <a:rPr lang="en"/>
              <a:t>Documentation is important for reproducibility</a:t>
            </a:r>
            <a:br>
              <a:rPr lang="en"/>
            </a:br>
          </a:p>
          <a:p>
            <a:pPr indent="-342900" lvl="0" marL="457200" rtl="0">
              <a:spcBef>
                <a:spcPts val="0"/>
              </a:spcBef>
              <a:spcAft>
                <a:spcPts val="0"/>
              </a:spcAft>
              <a:buSzPts val="1800"/>
              <a:buChar char="●"/>
            </a:pPr>
            <a:r>
              <a:rPr lang="en"/>
              <a:t>Improper uploading/downloading of data can cause headaches</a:t>
            </a:r>
          </a:p>
          <a:p>
            <a:pPr indent="-317500" lvl="1" marL="914400" rtl="0">
              <a:spcBef>
                <a:spcPts val="0"/>
              </a:spcBef>
              <a:spcAft>
                <a:spcPts val="0"/>
              </a:spcAft>
              <a:buSzPts val="1400"/>
              <a:buChar char="○"/>
            </a:pPr>
            <a:r>
              <a:rPr lang="en"/>
              <a:t>Corrupt files</a:t>
            </a:r>
            <a:br>
              <a:rPr lang="en"/>
            </a:br>
          </a:p>
          <a:p>
            <a:pPr indent="-342900" lvl="0" marL="457200" rtl="0">
              <a:spcBef>
                <a:spcPts val="0"/>
              </a:spcBef>
              <a:buSzPts val="1800"/>
              <a:buChar char="●"/>
            </a:pPr>
            <a:r>
              <a:rPr lang="en"/>
              <a:t>Multiple ways to apply material learned in the class to various forms of large data</a:t>
            </a:r>
          </a:p>
          <a:p>
            <a:pPr indent="0" lvl="0" marL="45720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p:nvPr/>
        </p:nvSpPr>
        <p:spPr>
          <a:xfrm>
            <a:off x="4951675" y="293125"/>
            <a:ext cx="2192700" cy="1295100"/>
          </a:xfrm>
          <a:prstGeom prst="wedgeEllipseCallout">
            <a:avLst>
              <a:gd fmla="val -20833" name="adj1"/>
              <a:gd fmla="val 625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5" name="Shape 305"/>
          <p:cNvSpPr txBox="1"/>
          <p:nvPr>
            <p:ph type="title"/>
          </p:nvPr>
        </p:nvSpPr>
        <p:spPr>
          <a:xfrm>
            <a:off x="5107415" y="654325"/>
            <a:ext cx="7594800" cy="572700"/>
          </a:xfrm>
          <a:prstGeom prst="rect">
            <a:avLst/>
          </a:prstGeom>
        </p:spPr>
        <p:txBody>
          <a:bodyPr anchorCtr="0" anchor="t" bIns="91425" lIns="91425" rIns="91425" wrap="square" tIns="91425">
            <a:noAutofit/>
          </a:bodyPr>
          <a:lstStyle/>
          <a:p>
            <a:pPr indent="0" lvl="0" marL="0">
              <a:spcBef>
                <a:spcPts val="0"/>
              </a:spcBef>
              <a:buNone/>
            </a:pPr>
            <a:r>
              <a:rPr lang="en"/>
              <a:t>Questions? </a:t>
            </a:r>
          </a:p>
        </p:txBody>
      </p:sp>
      <p:pic>
        <p:nvPicPr>
          <p:cNvPr id="306" name="Shape 306"/>
          <p:cNvPicPr preferRelativeResize="0"/>
          <p:nvPr/>
        </p:nvPicPr>
        <p:blipFill rotWithShape="1">
          <a:blip r:embed="rId3">
            <a:alphaModFix/>
          </a:blip>
          <a:srcRect b="0" l="18710" r="19046" t="0"/>
          <a:stretch/>
        </p:blipFill>
        <p:spPr>
          <a:xfrm>
            <a:off x="2420099" y="981375"/>
            <a:ext cx="2459399" cy="39512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168000"/>
            <a:ext cx="8520600" cy="744600"/>
          </a:xfrm>
          <a:prstGeom prst="rect">
            <a:avLst/>
          </a:prstGeom>
        </p:spPr>
        <p:txBody>
          <a:bodyPr anchorCtr="0" anchor="t" bIns="91425" lIns="91425" rIns="91425" wrap="square" tIns="91425">
            <a:noAutofit/>
          </a:bodyPr>
          <a:lstStyle/>
          <a:p>
            <a:pPr indent="0" lvl="0" marL="0" algn="ctr">
              <a:spcBef>
                <a:spcPts val="0"/>
              </a:spcBef>
              <a:buNone/>
            </a:pPr>
            <a:r>
              <a:rPr b="1" lang="en"/>
              <a:t>Background: Introduction </a:t>
            </a:r>
          </a:p>
        </p:txBody>
      </p:sp>
      <p:sp>
        <p:nvSpPr>
          <p:cNvPr id="67" name="Shape 67"/>
          <p:cNvSpPr txBox="1"/>
          <p:nvPr>
            <p:ph idx="1" type="body"/>
          </p:nvPr>
        </p:nvSpPr>
        <p:spPr>
          <a:xfrm>
            <a:off x="311700" y="1152475"/>
            <a:ext cx="8520600" cy="3891600"/>
          </a:xfrm>
          <a:prstGeom prst="rect">
            <a:avLst/>
          </a:prstGeom>
        </p:spPr>
        <p:txBody>
          <a:bodyPr anchorCtr="0" anchor="t" bIns="91425" lIns="91425" rIns="91425" wrap="square" tIns="91425">
            <a:noAutofit/>
          </a:bodyPr>
          <a:lstStyle/>
          <a:p>
            <a:pPr indent="-342900" lvl="0" marL="457200" rtl="0">
              <a:spcBef>
                <a:spcPts val="1000"/>
              </a:spcBef>
              <a:buClr>
                <a:srgbClr val="000000"/>
              </a:buClr>
              <a:buSzPts val="1800"/>
              <a:buChar char="●"/>
            </a:pPr>
            <a:r>
              <a:rPr b="1" lang="en">
                <a:solidFill>
                  <a:srgbClr val="000000"/>
                </a:solidFill>
              </a:rPr>
              <a:t>Transposable elements (TEs)</a:t>
            </a:r>
          </a:p>
          <a:p>
            <a:pPr indent="-342900" lvl="1" marL="914400" rtl="0">
              <a:spcBef>
                <a:spcPts val="0"/>
              </a:spcBef>
              <a:spcAft>
                <a:spcPts val="0"/>
              </a:spcAft>
              <a:buClr>
                <a:srgbClr val="000000"/>
              </a:buClr>
              <a:buSzPts val="1800"/>
              <a:buChar char="○"/>
            </a:pPr>
            <a:r>
              <a:rPr lang="en" sz="1800">
                <a:solidFill>
                  <a:srgbClr val="000000"/>
                </a:solidFill>
                <a:highlight>
                  <a:srgbClr val="FFFFFF"/>
                </a:highlight>
              </a:rPr>
              <a:t>First identified by </a:t>
            </a:r>
            <a:r>
              <a:rPr lang="en" sz="1800">
                <a:solidFill>
                  <a:srgbClr val="000000"/>
                </a:solidFill>
                <a:highlight>
                  <a:srgbClr val="FFFFFF"/>
                </a:highlight>
                <a:hlinkClick r:id="rId3"/>
              </a:rPr>
              <a:t>Barbara McClintock</a:t>
            </a:r>
            <a:r>
              <a:rPr lang="en" sz="1800">
                <a:solidFill>
                  <a:srgbClr val="000000"/>
                </a:solidFill>
                <a:highlight>
                  <a:srgbClr val="FFFFFF"/>
                </a:highlight>
              </a:rPr>
              <a:t> </a:t>
            </a:r>
          </a:p>
          <a:p>
            <a:pPr indent="-342900" lvl="1" marL="914400" rtl="0">
              <a:spcBef>
                <a:spcPts val="0"/>
              </a:spcBef>
              <a:spcAft>
                <a:spcPts val="0"/>
              </a:spcAft>
              <a:buClr>
                <a:srgbClr val="000000"/>
              </a:buClr>
              <a:buSzPts val="1800"/>
              <a:buChar char="○"/>
            </a:pPr>
            <a:r>
              <a:rPr lang="en" sz="1800">
                <a:solidFill>
                  <a:srgbClr val="000000"/>
                </a:solidFill>
                <a:highlight>
                  <a:srgbClr val="FFFFFF"/>
                </a:highlight>
              </a:rPr>
              <a:t>Mobile DNA / Jumping genes </a:t>
            </a:r>
          </a:p>
          <a:p>
            <a:pPr indent="-342900" lvl="1" marL="914400" rtl="0">
              <a:spcBef>
                <a:spcPts val="0"/>
              </a:spcBef>
              <a:spcAft>
                <a:spcPts val="0"/>
              </a:spcAft>
              <a:buClr>
                <a:srgbClr val="000000"/>
              </a:buClr>
              <a:buSzPts val="1800"/>
              <a:buChar char="○"/>
            </a:pPr>
            <a:r>
              <a:rPr lang="en" sz="1800">
                <a:solidFill>
                  <a:srgbClr val="000000"/>
                </a:solidFill>
                <a:highlight>
                  <a:srgbClr val="FFFFFF"/>
                </a:highlight>
              </a:rPr>
              <a:t>contribute ∼85% to the maize genome</a:t>
            </a:r>
          </a:p>
          <a:p>
            <a:pPr indent="-342900" lvl="1" marL="914400" rtl="0">
              <a:spcBef>
                <a:spcPts val="0"/>
              </a:spcBef>
              <a:spcAft>
                <a:spcPts val="0"/>
              </a:spcAft>
              <a:buClr>
                <a:srgbClr val="000000"/>
              </a:buClr>
              <a:buSzPts val="1800"/>
              <a:buChar char="○"/>
            </a:pPr>
            <a:r>
              <a:rPr lang="en" sz="1800">
                <a:solidFill>
                  <a:srgbClr val="000000"/>
                </a:solidFill>
              </a:rPr>
              <a:t>“Junk” DNA </a:t>
            </a:r>
          </a:p>
          <a:p>
            <a:pPr indent="-342900" lvl="1" marL="914400" rtl="0">
              <a:spcBef>
                <a:spcPts val="0"/>
              </a:spcBef>
              <a:spcAft>
                <a:spcPts val="1000"/>
              </a:spcAft>
              <a:buClr>
                <a:srgbClr val="000000"/>
              </a:buClr>
              <a:buSzPts val="1800"/>
              <a:buChar char="○"/>
            </a:pPr>
            <a:r>
              <a:rPr lang="en" sz="1800">
                <a:solidFill>
                  <a:srgbClr val="000000"/>
                </a:solidFill>
              </a:rPr>
              <a:t>Deleterious effects</a:t>
            </a:r>
          </a:p>
          <a:p>
            <a:pPr indent="0" lvl="0" marL="0" marR="0" rtl="0" algn="just">
              <a:lnSpc>
                <a:spcPct val="115000"/>
              </a:lnSpc>
              <a:spcBef>
                <a:spcPts val="0"/>
              </a:spcBef>
              <a:spcAft>
                <a:spcPts val="1600"/>
              </a:spcAft>
              <a:buNone/>
            </a:pPr>
            <a:r>
              <a:t/>
            </a:r>
            <a:endParaRPr sz="1800">
              <a:solidFill>
                <a:srgbClr val="000000"/>
              </a:solidFill>
              <a:latin typeface="Times New Roman"/>
              <a:ea typeface="Times New Roman"/>
              <a:cs typeface="Times New Roman"/>
              <a:sym typeface="Times New Roman"/>
            </a:endParaRPr>
          </a:p>
        </p:txBody>
      </p:sp>
      <p:pic>
        <p:nvPicPr>
          <p:cNvPr id="68" name="Shape 68"/>
          <p:cNvPicPr preferRelativeResize="0"/>
          <p:nvPr/>
        </p:nvPicPr>
        <p:blipFill>
          <a:blip r:embed="rId4">
            <a:alphaModFix/>
          </a:blip>
          <a:stretch>
            <a:fillRect/>
          </a:stretch>
        </p:blipFill>
        <p:spPr>
          <a:xfrm>
            <a:off x="5562775" y="1017725"/>
            <a:ext cx="3122049" cy="3793526"/>
          </a:xfrm>
          <a:prstGeom prst="rect">
            <a:avLst/>
          </a:prstGeom>
          <a:noFill/>
          <a:ln>
            <a:noFill/>
          </a:ln>
        </p:spPr>
      </p:pic>
      <p:sp>
        <p:nvSpPr>
          <p:cNvPr id="69" name="Shape 69"/>
          <p:cNvSpPr txBox="1"/>
          <p:nvPr/>
        </p:nvSpPr>
        <p:spPr>
          <a:xfrm>
            <a:off x="5605425" y="4761650"/>
            <a:ext cx="3122100" cy="282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800">
                <a:latin typeface="Times New Roman"/>
                <a:ea typeface="Times New Roman"/>
                <a:cs typeface="Times New Roman"/>
                <a:sym typeface="Times New Roman"/>
              </a:rPr>
              <a:t>http://www.fembio.org/images/biografien/WF-barbara-mcclintock.jpg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2368625" y="616100"/>
            <a:ext cx="4315350" cy="4426650"/>
          </a:xfrm>
          <a:prstGeom prst="rect">
            <a:avLst/>
          </a:prstGeom>
          <a:noFill/>
          <a:ln>
            <a:noFill/>
          </a:ln>
        </p:spPr>
      </p:pic>
      <p:sp>
        <p:nvSpPr>
          <p:cNvPr id="75" name="Shape 75"/>
          <p:cNvSpPr txBox="1"/>
          <p:nvPr>
            <p:ph type="title"/>
          </p:nvPr>
        </p:nvSpPr>
        <p:spPr>
          <a:xfrm>
            <a:off x="0" y="0"/>
            <a:ext cx="8520600" cy="744600"/>
          </a:xfrm>
          <a:prstGeom prst="rect">
            <a:avLst/>
          </a:prstGeom>
        </p:spPr>
        <p:txBody>
          <a:bodyPr anchorCtr="0" anchor="t" bIns="91425" lIns="91425" rIns="91425" wrap="square" tIns="91425">
            <a:noAutofit/>
          </a:bodyPr>
          <a:lstStyle/>
          <a:p>
            <a:pPr indent="0" lvl="0" marL="0" rtl="0" algn="ctr">
              <a:spcBef>
                <a:spcPts val="0"/>
              </a:spcBef>
              <a:buNone/>
            </a:pPr>
            <a:r>
              <a:rPr b="1" lang="en"/>
              <a:t>Transposon Insertion Mechanism</a:t>
            </a:r>
            <a:r>
              <a:rPr b="1" lang="en"/>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168000"/>
            <a:ext cx="8520600" cy="744600"/>
          </a:xfrm>
          <a:prstGeom prst="rect">
            <a:avLst/>
          </a:prstGeom>
        </p:spPr>
        <p:txBody>
          <a:bodyPr anchorCtr="0" anchor="t" bIns="91425" lIns="91425" rIns="91425" wrap="square" tIns="91425">
            <a:noAutofit/>
          </a:bodyPr>
          <a:lstStyle/>
          <a:p>
            <a:pPr indent="0" lvl="0" marL="0" rtl="0" algn="ctr">
              <a:spcBef>
                <a:spcPts val="0"/>
              </a:spcBef>
              <a:buNone/>
            </a:pPr>
            <a:r>
              <a:rPr b="1" lang="en"/>
              <a:t>Background :- Introduction </a:t>
            </a:r>
          </a:p>
        </p:txBody>
      </p:sp>
      <p:sp>
        <p:nvSpPr>
          <p:cNvPr id="81" name="Shape 81"/>
          <p:cNvSpPr txBox="1"/>
          <p:nvPr>
            <p:ph idx="1" type="body"/>
          </p:nvPr>
        </p:nvSpPr>
        <p:spPr>
          <a:xfrm>
            <a:off x="311700" y="1152475"/>
            <a:ext cx="8520600" cy="3891600"/>
          </a:xfrm>
          <a:prstGeom prst="rect">
            <a:avLst/>
          </a:prstGeom>
        </p:spPr>
        <p:txBody>
          <a:bodyPr anchorCtr="0" anchor="t" bIns="91425" lIns="91425" rIns="91425" wrap="square" tIns="91425">
            <a:noAutofit/>
          </a:bodyPr>
          <a:lstStyle/>
          <a:p>
            <a:pPr indent="-342900" lvl="0" marL="457200" rtl="0">
              <a:spcBef>
                <a:spcPts val="1000"/>
              </a:spcBef>
              <a:buClr>
                <a:srgbClr val="000000"/>
              </a:buClr>
              <a:buSzPts val="1800"/>
              <a:buChar char="●"/>
            </a:pPr>
            <a:r>
              <a:rPr b="1" lang="en">
                <a:solidFill>
                  <a:srgbClr val="000000"/>
                </a:solidFill>
              </a:rPr>
              <a:t>Transposable elements (TEs)</a:t>
            </a:r>
          </a:p>
          <a:p>
            <a:pPr indent="-342900" lvl="1" marL="914400" rtl="0">
              <a:spcBef>
                <a:spcPts val="0"/>
              </a:spcBef>
              <a:spcAft>
                <a:spcPts val="0"/>
              </a:spcAft>
              <a:buClr>
                <a:srgbClr val="EFEFEF"/>
              </a:buClr>
              <a:buSzPts val="1800"/>
              <a:buChar char="○"/>
            </a:pPr>
            <a:r>
              <a:rPr lang="en" sz="1800">
                <a:solidFill>
                  <a:srgbClr val="EFEFEF"/>
                </a:solidFill>
                <a:highlight>
                  <a:srgbClr val="FFFFFF"/>
                </a:highlight>
              </a:rPr>
              <a:t>First identified  by </a:t>
            </a:r>
            <a:r>
              <a:rPr lang="en" sz="1800">
                <a:solidFill>
                  <a:srgbClr val="EFEFEF"/>
                </a:solidFill>
                <a:highlight>
                  <a:srgbClr val="FFFFFF"/>
                </a:highlight>
                <a:hlinkClick r:id="rId3"/>
              </a:rPr>
              <a:t>Barbara McClintock</a:t>
            </a:r>
            <a:r>
              <a:rPr lang="en" sz="1800">
                <a:solidFill>
                  <a:srgbClr val="EFEFEF"/>
                </a:solidFill>
                <a:highlight>
                  <a:srgbClr val="FFFFFF"/>
                </a:highlight>
              </a:rPr>
              <a:t> </a:t>
            </a:r>
          </a:p>
          <a:p>
            <a:pPr indent="-342900" lvl="1" marL="914400" rtl="0">
              <a:spcBef>
                <a:spcPts val="0"/>
              </a:spcBef>
              <a:spcAft>
                <a:spcPts val="0"/>
              </a:spcAft>
              <a:buClr>
                <a:srgbClr val="EFEFEF"/>
              </a:buClr>
              <a:buSzPts val="1800"/>
              <a:buChar char="○"/>
            </a:pPr>
            <a:r>
              <a:rPr lang="en" sz="1800">
                <a:solidFill>
                  <a:srgbClr val="EFEFEF"/>
                </a:solidFill>
                <a:highlight>
                  <a:srgbClr val="FFFFFF"/>
                </a:highlight>
              </a:rPr>
              <a:t>Mobile DNA / Jumping genes </a:t>
            </a:r>
          </a:p>
          <a:p>
            <a:pPr indent="-342900" lvl="1" marL="914400" rtl="0">
              <a:spcBef>
                <a:spcPts val="0"/>
              </a:spcBef>
              <a:spcAft>
                <a:spcPts val="0"/>
              </a:spcAft>
              <a:buClr>
                <a:srgbClr val="EFEFEF"/>
              </a:buClr>
              <a:buSzPts val="1800"/>
              <a:buChar char="○"/>
            </a:pPr>
            <a:r>
              <a:rPr lang="en" sz="1800">
                <a:solidFill>
                  <a:srgbClr val="EFEFEF"/>
                </a:solidFill>
                <a:highlight>
                  <a:srgbClr val="FFFFFF"/>
                </a:highlight>
              </a:rPr>
              <a:t>contribute ∼85% to the maize genome</a:t>
            </a:r>
          </a:p>
          <a:p>
            <a:pPr indent="-342900" lvl="1" marL="914400" rtl="0">
              <a:spcBef>
                <a:spcPts val="0"/>
              </a:spcBef>
              <a:spcAft>
                <a:spcPts val="0"/>
              </a:spcAft>
              <a:buClr>
                <a:srgbClr val="EFEFEF"/>
              </a:buClr>
              <a:buSzPts val="1800"/>
              <a:buChar char="○"/>
            </a:pPr>
            <a:r>
              <a:rPr lang="en" sz="1800">
                <a:solidFill>
                  <a:srgbClr val="EFEFEF"/>
                </a:solidFill>
              </a:rPr>
              <a:t>“Junk” DNA / selfish DNA </a:t>
            </a:r>
          </a:p>
          <a:p>
            <a:pPr indent="-342900" lvl="1" marL="914400" rtl="0">
              <a:spcBef>
                <a:spcPts val="0"/>
              </a:spcBef>
              <a:spcAft>
                <a:spcPts val="1000"/>
              </a:spcAft>
              <a:buClr>
                <a:srgbClr val="EFEFEF"/>
              </a:buClr>
              <a:buSzPts val="1800"/>
              <a:buChar char="○"/>
            </a:pPr>
            <a:r>
              <a:rPr lang="en" sz="1800">
                <a:solidFill>
                  <a:srgbClr val="EFEFEF"/>
                </a:solidFill>
              </a:rPr>
              <a:t>Deleterious effects</a:t>
            </a:r>
          </a:p>
          <a:p>
            <a:pPr indent="-342900" lvl="0" marL="457200" rtl="0" algn="just">
              <a:spcBef>
                <a:spcPts val="0"/>
              </a:spcBef>
              <a:spcAft>
                <a:spcPts val="0"/>
              </a:spcAft>
              <a:buClr>
                <a:srgbClr val="000000"/>
              </a:buClr>
              <a:buSzPts val="1800"/>
              <a:buChar char="●"/>
            </a:pPr>
            <a:r>
              <a:rPr b="1" lang="en">
                <a:solidFill>
                  <a:srgbClr val="000000"/>
                </a:solidFill>
              </a:rPr>
              <a:t>“Controlling elements”</a:t>
            </a:r>
          </a:p>
          <a:p>
            <a:pPr indent="-342900" lvl="1" marL="914400" rtl="0" algn="just">
              <a:spcBef>
                <a:spcPts val="0"/>
              </a:spcBef>
              <a:spcAft>
                <a:spcPts val="0"/>
              </a:spcAft>
              <a:buClr>
                <a:srgbClr val="000000"/>
              </a:buClr>
              <a:buSzPts val="1800"/>
              <a:buChar char="○"/>
            </a:pPr>
            <a:r>
              <a:rPr lang="en" sz="1800">
                <a:solidFill>
                  <a:srgbClr val="000000"/>
                </a:solidFill>
              </a:rPr>
              <a:t>Interacts with host genes</a:t>
            </a:r>
          </a:p>
          <a:p>
            <a:pPr indent="-342900" lvl="1" marL="914400" rtl="0" algn="just">
              <a:spcBef>
                <a:spcPts val="0"/>
              </a:spcBef>
              <a:buClr>
                <a:srgbClr val="000000"/>
              </a:buClr>
              <a:buSzPts val="1800"/>
              <a:buChar char="○"/>
            </a:pPr>
            <a:r>
              <a:rPr lang="en" sz="1800">
                <a:solidFill>
                  <a:srgbClr val="000000"/>
                </a:solidFill>
              </a:rPr>
              <a:t>Influences expression of nearby genes</a:t>
            </a:r>
          </a:p>
        </p:txBody>
      </p:sp>
      <p:pic>
        <p:nvPicPr>
          <p:cNvPr id="82" name="Shape 82"/>
          <p:cNvPicPr preferRelativeResize="0"/>
          <p:nvPr/>
        </p:nvPicPr>
        <p:blipFill>
          <a:blip r:embed="rId4">
            <a:alphaModFix/>
          </a:blip>
          <a:stretch>
            <a:fillRect/>
          </a:stretch>
        </p:blipFill>
        <p:spPr>
          <a:xfrm>
            <a:off x="5562775" y="1017725"/>
            <a:ext cx="3122049" cy="3793526"/>
          </a:xfrm>
          <a:prstGeom prst="rect">
            <a:avLst/>
          </a:prstGeom>
          <a:noFill/>
          <a:ln>
            <a:noFill/>
          </a:ln>
        </p:spPr>
      </p:pic>
      <p:sp>
        <p:nvSpPr>
          <p:cNvPr id="83" name="Shape 83"/>
          <p:cNvSpPr txBox="1"/>
          <p:nvPr/>
        </p:nvSpPr>
        <p:spPr>
          <a:xfrm>
            <a:off x="5605425" y="4761650"/>
            <a:ext cx="3122100" cy="282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800">
                <a:latin typeface="Times New Roman"/>
                <a:ea typeface="Times New Roman"/>
                <a:cs typeface="Times New Roman"/>
                <a:sym typeface="Times New Roman"/>
              </a:rPr>
              <a:t>http://www.fembio.org/images/biografien/WF-barbara-mcclintock.jpg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type="title"/>
          </p:nvPr>
        </p:nvSpPr>
        <p:spPr>
          <a:xfrm>
            <a:off x="311700" y="168000"/>
            <a:ext cx="8520600" cy="744600"/>
          </a:xfrm>
          <a:prstGeom prst="rect">
            <a:avLst/>
          </a:prstGeom>
        </p:spPr>
        <p:txBody>
          <a:bodyPr anchorCtr="0" anchor="t" bIns="91425" lIns="91425" rIns="91425" wrap="square" tIns="91425">
            <a:noAutofit/>
          </a:bodyPr>
          <a:lstStyle/>
          <a:p>
            <a:pPr indent="0" lvl="0" marL="0" rtl="0" algn="ctr">
              <a:spcBef>
                <a:spcPts val="0"/>
              </a:spcBef>
              <a:buNone/>
            </a:pPr>
            <a:r>
              <a:rPr b="1" lang="en"/>
              <a:t>TEs Affect Gene Function  </a:t>
            </a:r>
          </a:p>
        </p:txBody>
      </p:sp>
      <p:sp>
        <p:nvSpPr>
          <p:cNvPr id="89" name="Shape 89"/>
          <p:cNvSpPr txBox="1"/>
          <p:nvPr>
            <p:ph idx="1" type="body"/>
          </p:nvPr>
        </p:nvSpPr>
        <p:spPr>
          <a:xfrm>
            <a:off x="-29775" y="912600"/>
            <a:ext cx="4187700" cy="3891600"/>
          </a:xfrm>
          <a:prstGeom prst="rect">
            <a:avLst/>
          </a:prstGeom>
        </p:spPr>
        <p:txBody>
          <a:bodyPr anchorCtr="0" anchor="t" bIns="91425" lIns="91425" rIns="91425" wrap="square" tIns="91425">
            <a:noAutofit/>
          </a:bodyPr>
          <a:lstStyle/>
          <a:p>
            <a:pPr indent="0" lvl="0" marL="0" marR="0" rtl="0" algn="just">
              <a:lnSpc>
                <a:spcPct val="115000"/>
              </a:lnSpc>
              <a:spcBef>
                <a:spcPts val="1000"/>
              </a:spcBef>
              <a:spcAft>
                <a:spcPts val="1000"/>
              </a:spcAft>
              <a:buNone/>
            </a:pPr>
            <a:r>
              <a:rPr b="1" lang="en" sz="1500">
                <a:solidFill>
                  <a:srgbClr val="000000"/>
                </a:solidFill>
              </a:rPr>
              <a:t>TEs as controlling elements </a:t>
            </a: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highlight>
                  <a:srgbClr val="FFFFFF"/>
                </a:highlight>
              </a:rPr>
              <a:t>Insert</a:t>
            </a:r>
            <a:r>
              <a:rPr lang="en" sz="1500">
                <a:solidFill>
                  <a:srgbClr val="000000"/>
                </a:solidFill>
              </a:rPr>
              <a:t> within introns or untranslated regions </a:t>
            </a: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provide novel alternative promoters</a:t>
            </a:r>
          </a:p>
          <a:p>
            <a:pPr indent="-323850" lvl="0" marL="457200" marR="0" rtl="0" algn="just">
              <a:lnSpc>
                <a:spcPct val="115000"/>
              </a:lnSpc>
              <a:spcBef>
                <a:spcPts val="0"/>
              </a:spcBef>
              <a:spcAft>
                <a:spcPts val="1000"/>
              </a:spcAft>
              <a:buClr>
                <a:srgbClr val="000000"/>
              </a:buClr>
              <a:buSzPts val="1500"/>
              <a:buChar char="●"/>
            </a:pPr>
            <a:r>
              <a:rPr lang="en" sz="1500">
                <a:solidFill>
                  <a:srgbClr val="000000"/>
                </a:solidFill>
              </a:rPr>
              <a:t>Insert near genes -  novel </a:t>
            </a:r>
            <a:r>
              <a:rPr i="1" lang="en" sz="1500">
                <a:solidFill>
                  <a:srgbClr val="000000"/>
                </a:solidFill>
              </a:rPr>
              <a:t>cis</a:t>
            </a:r>
            <a:r>
              <a:rPr lang="en" sz="1500">
                <a:solidFill>
                  <a:srgbClr val="000000"/>
                </a:solidFill>
              </a:rPr>
              <a:t>-acting regulatory</a:t>
            </a:r>
          </a:p>
          <a:p>
            <a:pPr indent="-323850" lvl="1" marL="914400" marR="0" rtl="0" algn="just">
              <a:lnSpc>
                <a:spcPct val="115000"/>
              </a:lnSpc>
              <a:spcBef>
                <a:spcPts val="0"/>
              </a:spcBef>
              <a:spcAft>
                <a:spcPts val="0"/>
              </a:spcAft>
              <a:buClr>
                <a:srgbClr val="000000"/>
              </a:buClr>
              <a:buSzPts val="1500"/>
              <a:buChar char="○"/>
            </a:pPr>
            <a:r>
              <a:rPr lang="en" sz="1500">
                <a:solidFill>
                  <a:srgbClr val="000000"/>
                </a:solidFill>
              </a:rPr>
              <a:t>Behave as enhancers/repressors  </a:t>
            </a:r>
          </a:p>
          <a:p>
            <a:pPr indent="-323850" lvl="1" marL="914400" marR="0" rtl="0" algn="just">
              <a:lnSpc>
                <a:spcPct val="115000"/>
              </a:lnSpc>
              <a:spcBef>
                <a:spcPts val="0"/>
              </a:spcBef>
              <a:spcAft>
                <a:spcPts val="0"/>
              </a:spcAft>
              <a:buClr>
                <a:srgbClr val="000000"/>
              </a:buClr>
              <a:buSzPts val="1500"/>
              <a:buChar char="○"/>
            </a:pPr>
            <a:r>
              <a:rPr lang="en" sz="1500">
                <a:solidFill>
                  <a:srgbClr val="000000"/>
                </a:solidFill>
              </a:rPr>
              <a:t>insert within existing enhancers</a:t>
            </a:r>
          </a:p>
          <a:p>
            <a:pPr indent="-323850" lvl="1" marL="914400" marR="0" rtl="0" algn="just">
              <a:lnSpc>
                <a:spcPct val="115000"/>
              </a:lnSpc>
              <a:spcBef>
                <a:spcPts val="0"/>
              </a:spcBef>
              <a:spcAft>
                <a:spcPts val="0"/>
              </a:spcAft>
              <a:buClr>
                <a:srgbClr val="000000"/>
              </a:buClr>
              <a:buSzPts val="1500"/>
              <a:buChar char="○"/>
            </a:pPr>
            <a:r>
              <a:rPr lang="en" sz="1500">
                <a:solidFill>
                  <a:srgbClr val="000000"/>
                </a:solidFill>
              </a:rPr>
              <a:t>chromatin modifications in regions near genes</a:t>
            </a:r>
          </a:p>
        </p:txBody>
      </p:sp>
      <p:pic>
        <p:nvPicPr>
          <p:cNvPr id="90" name="Shape 90"/>
          <p:cNvPicPr preferRelativeResize="0"/>
          <p:nvPr/>
        </p:nvPicPr>
        <p:blipFill rotWithShape="1">
          <a:blip r:embed="rId3">
            <a:alphaModFix/>
          </a:blip>
          <a:srcRect b="0" l="1652" r="0" t="0"/>
          <a:stretch/>
        </p:blipFill>
        <p:spPr>
          <a:xfrm>
            <a:off x="4234150" y="2442850"/>
            <a:ext cx="4833650" cy="2437550"/>
          </a:xfrm>
          <a:prstGeom prst="rect">
            <a:avLst/>
          </a:prstGeom>
          <a:noFill/>
          <a:ln>
            <a:noFill/>
          </a:ln>
        </p:spPr>
      </p:pic>
      <p:sp>
        <p:nvSpPr>
          <p:cNvPr id="91" name="Shape 91"/>
          <p:cNvSpPr txBox="1"/>
          <p:nvPr/>
        </p:nvSpPr>
        <p:spPr>
          <a:xfrm>
            <a:off x="5229013" y="4818775"/>
            <a:ext cx="3567300" cy="2550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800"/>
              <a:t>https://ars.els-cdn.com/content/image/1-s2.0-S1874939916301006-gr2.jpg</a:t>
            </a:r>
          </a:p>
        </p:txBody>
      </p:sp>
      <p:pic>
        <p:nvPicPr>
          <p:cNvPr id="92" name="Shape 92"/>
          <p:cNvPicPr preferRelativeResize="0"/>
          <p:nvPr/>
        </p:nvPicPr>
        <p:blipFill>
          <a:blip r:embed="rId4">
            <a:alphaModFix/>
          </a:blip>
          <a:stretch>
            <a:fillRect/>
          </a:stretch>
        </p:blipFill>
        <p:spPr>
          <a:xfrm>
            <a:off x="4236850" y="907658"/>
            <a:ext cx="4833650" cy="1230391"/>
          </a:xfrm>
          <a:prstGeom prst="rect">
            <a:avLst/>
          </a:prstGeom>
          <a:noFill/>
          <a:ln>
            <a:noFill/>
          </a:ln>
        </p:spPr>
      </p:pic>
      <p:sp>
        <p:nvSpPr>
          <p:cNvPr id="93" name="Shape 93"/>
          <p:cNvSpPr txBox="1"/>
          <p:nvPr/>
        </p:nvSpPr>
        <p:spPr>
          <a:xfrm>
            <a:off x="4857475" y="2138050"/>
            <a:ext cx="4310400" cy="2550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600"/>
              <a:t>https://ars.els-cdn.com/content/image/1-s2.0-S1874939916301006-gr3.jpg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b="1" lang="en"/>
              <a:t>Transposons as Controlling Elements </a:t>
            </a:r>
          </a:p>
        </p:txBody>
      </p:sp>
      <p:sp>
        <p:nvSpPr>
          <p:cNvPr id="99" name="Shape 9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 sz="2400"/>
              <a:t>TEs exhibit stress-responsive transcription/movement</a:t>
            </a:r>
          </a:p>
        </p:txBody>
      </p:sp>
      <p:pic>
        <p:nvPicPr>
          <p:cNvPr id="100" name="Shape 100"/>
          <p:cNvPicPr preferRelativeResize="0"/>
          <p:nvPr/>
        </p:nvPicPr>
        <p:blipFill>
          <a:blip r:embed="rId3">
            <a:alphaModFix/>
          </a:blip>
          <a:stretch>
            <a:fillRect/>
          </a:stretch>
        </p:blipFill>
        <p:spPr>
          <a:xfrm>
            <a:off x="4955302" y="1932600"/>
            <a:ext cx="2185851" cy="2921774"/>
          </a:xfrm>
          <a:prstGeom prst="rect">
            <a:avLst/>
          </a:prstGeom>
          <a:noFill/>
          <a:ln>
            <a:noFill/>
          </a:ln>
        </p:spPr>
      </p:pic>
      <p:sp>
        <p:nvSpPr>
          <p:cNvPr id="101" name="Shape 101"/>
          <p:cNvSpPr txBox="1"/>
          <p:nvPr/>
        </p:nvSpPr>
        <p:spPr>
          <a:xfrm>
            <a:off x="1072575" y="2823113"/>
            <a:ext cx="3640200" cy="651900"/>
          </a:xfrm>
          <a:prstGeom prst="rect">
            <a:avLst/>
          </a:prstGeom>
          <a:noFill/>
          <a:ln>
            <a:noFill/>
          </a:ln>
        </p:spPr>
        <p:txBody>
          <a:bodyPr anchorCtr="0" anchor="t" bIns="91425" lIns="91425" rIns="91425" wrap="square" tIns="91425">
            <a:noAutofit/>
          </a:bodyPr>
          <a:lstStyle/>
          <a:p>
            <a:pPr indent="0" lvl="0" marL="0">
              <a:spcBef>
                <a:spcPts val="0"/>
              </a:spcBef>
              <a:buNone/>
            </a:pPr>
            <a:r>
              <a:rPr i="1" lang="en" sz="2400"/>
              <a:t>Tnt1</a:t>
            </a:r>
            <a:r>
              <a:rPr lang="en" sz="2400"/>
              <a:t> element induced by biotic and abiotic stress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a:t>Transposons as Controlling Elements </a:t>
            </a: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 sz="2400"/>
              <a:t>TEs exhibit stress-responsive transcription/movement</a:t>
            </a:r>
          </a:p>
        </p:txBody>
      </p:sp>
      <p:pic>
        <p:nvPicPr>
          <p:cNvPr id="108" name="Shape 108"/>
          <p:cNvPicPr preferRelativeResize="0"/>
          <p:nvPr/>
        </p:nvPicPr>
        <p:blipFill>
          <a:blip r:embed="rId3">
            <a:alphaModFix/>
          </a:blip>
          <a:stretch>
            <a:fillRect/>
          </a:stretch>
        </p:blipFill>
        <p:spPr>
          <a:xfrm>
            <a:off x="5022600" y="1974925"/>
            <a:ext cx="2042075" cy="2831251"/>
          </a:xfrm>
          <a:prstGeom prst="rect">
            <a:avLst/>
          </a:prstGeom>
          <a:noFill/>
          <a:ln>
            <a:noFill/>
          </a:ln>
        </p:spPr>
      </p:pic>
      <p:sp>
        <p:nvSpPr>
          <p:cNvPr id="109" name="Shape 109"/>
          <p:cNvSpPr txBox="1"/>
          <p:nvPr/>
        </p:nvSpPr>
        <p:spPr>
          <a:xfrm>
            <a:off x="817075" y="2688100"/>
            <a:ext cx="4621800" cy="608400"/>
          </a:xfrm>
          <a:prstGeom prst="rect">
            <a:avLst/>
          </a:prstGeom>
          <a:noFill/>
          <a:ln>
            <a:noFill/>
          </a:ln>
        </p:spPr>
        <p:txBody>
          <a:bodyPr anchorCtr="0" anchor="t" bIns="91425" lIns="91425" rIns="91425" wrap="square" tIns="91425">
            <a:noAutofit/>
          </a:bodyPr>
          <a:lstStyle/>
          <a:p>
            <a:pPr indent="0" lvl="0" marL="0">
              <a:spcBef>
                <a:spcPts val="0"/>
              </a:spcBef>
              <a:buNone/>
            </a:pPr>
            <a:r>
              <a:rPr i="1" lang="en" sz="2400"/>
              <a:t>ONSEN</a:t>
            </a:r>
            <a:r>
              <a:rPr lang="en" sz="2400"/>
              <a:t> retrotransposon transcriptionally activated by heat stress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b="1" lang="en"/>
              <a:t>Transposons as Controlling Elements</a:t>
            </a:r>
            <a:r>
              <a:rPr lang="en"/>
              <a:t> </a:t>
            </a:r>
          </a:p>
        </p:txBody>
      </p:sp>
      <p:sp>
        <p:nvSpPr>
          <p:cNvPr id="115" name="Shape 11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 sz="2400"/>
              <a:t>TEs exhibit stress-responsive transcription/movement</a:t>
            </a:r>
          </a:p>
        </p:txBody>
      </p:sp>
      <p:pic>
        <p:nvPicPr>
          <p:cNvPr id="116" name="Shape 116"/>
          <p:cNvPicPr preferRelativeResize="0"/>
          <p:nvPr/>
        </p:nvPicPr>
        <p:blipFill>
          <a:blip r:embed="rId3">
            <a:alphaModFix/>
          </a:blip>
          <a:stretch>
            <a:fillRect/>
          </a:stretch>
        </p:blipFill>
        <p:spPr>
          <a:xfrm>
            <a:off x="4669925" y="2117625"/>
            <a:ext cx="2851950" cy="2851950"/>
          </a:xfrm>
          <a:prstGeom prst="rect">
            <a:avLst/>
          </a:prstGeom>
          <a:noFill/>
          <a:ln>
            <a:noFill/>
          </a:ln>
        </p:spPr>
      </p:pic>
      <p:sp>
        <p:nvSpPr>
          <p:cNvPr id="117" name="Shape 117"/>
          <p:cNvSpPr txBox="1"/>
          <p:nvPr/>
        </p:nvSpPr>
        <p:spPr>
          <a:xfrm>
            <a:off x="1189550" y="2628925"/>
            <a:ext cx="3660600" cy="608400"/>
          </a:xfrm>
          <a:prstGeom prst="rect">
            <a:avLst/>
          </a:prstGeom>
          <a:noFill/>
          <a:ln>
            <a:noFill/>
          </a:ln>
        </p:spPr>
        <p:txBody>
          <a:bodyPr anchorCtr="0" anchor="t" bIns="91425" lIns="91425" rIns="91425" wrap="square" tIns="91425">
            <a:noAutofit/>
          </a:bodyPr>
          <a:lstStyle/>
          <a:p>
            <a:pPr indent="0" lvl="0" marL="0">
              <a:spcBef>
                <a:spcPts val="0"/>
              </a:spcBef>
              <a:buNone/>
            </a:pPr>
            <a:r>
              <a:rPr i="1" lang="en" sz="2400"/>
              <a:t>mPing</a:t>
            </a:r>
            <a:r>
              <a:rPr lang="en" sz="2400"/>
              <a:t> transposon is activated in response to cold and salt stress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